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7"/>
  </p:handoutMasterIdLst>
  <p:sldIdLst>
    <p:sldId id="278" r:id="rId5"/>
    <p:sldId id="274" r:id="rId6"/>
    <p:sldId id="270" r:id="rId7"/>
    <p:sldId id="271" r:id="rId8"/>
    <p:sldId id="275" r:id="rId9"/>
    <p:sldId id="272" r:id="rId10"/>
    <p:sldId id="276" r:id="rId11"/>
    <p:sldId id="279" r:id="rId12"/>
    <p:sldId id="273" r:id="rId13"/>
    <p:sldId id="269" r:id="rId14"/>
    <p:sldId id="280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696F"/>
    <a:srgbClr val="14D5BB"/>
    <a:srgbClr val="262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D06656-DE5E-F933-9AA9-D030EE92FE40}" v="53" dt="2025-05-02T13:21:32.9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5" autoAdjust="0"/>
    <p:restoredTop sz="94660"/>
  </p:normalViewPr>
  <p:slideViewPr>
    <p:cSldViewPr snapToGrid="0">
      <p:cViewPr>
        <p:scale>
          <a:sx n="66" d="100"/>
          <a:sy n="66" d="100"/>
        </p:scale>
        <p:origin x="3864" y="1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y Mumford" userId="S::kmumford@delphi.care::9e23c6a5-def5-48d9-9e04-0251ef41ffce" providerId="AD" clId="Web-{EBD06656-DE5E-F933-9AA9-D030EE92FE40}"/>
    <pc:docChg chg="addSld delSld modSld">
      <pc:chgData name="Kay Mumford" userId="S::kmumford@delphi.care::9e23c6a5-def5-48d9-9e04-0251ef41ffce" providerId="AD" clId="Web-{EBD06656-DE5E-F933-9AA9-D030EE92FE40}" dt="2025-05-02T13:21:32.929" v="49" actId="20577"/>
      <pc:docMkLst>
        <pc:docMk/>
      </pc:docMkLst>
      <pc:sldChg chg="modSp">
        <pc:chgData name="Kay Mumford" userId="S::kmumford@delphi.care::9e23c6a5-def5-48d9-9e04-0251ef41ffce" providerId="AD" clId="Web-{EBD06656-DE5E-F933-9AA9-D030EE92FE40}" dt="2025-05-02T13:13:43.368" v="17" actId="1076"/>
        <pc:sldMkLst>
          <pc:docMk/>
          <pc:sldMk cId="2885426700" sldId="271"/>
        </pc:sldMkLst>
        <pc:spChg chg="mod">
          <ac:chgData name="Kay Mumford" userId="S::kmumford@delphi.care::9e23c6a5-def5-48d9-9e04-0251ef41ffce" providerId="AD" clId="Web-{EBD06656-DE5E-F933-9AA9-D030EE92FE40}" dt="2025-05-02T13:13:43.368" v="17" actId="1076"/>
          <ac:spMkLst>
            <pc:docMk/>
            <pc:sldMk cId="2885426700" sldId="271"/>
            <ac:spMk id="2" creationId="{D2335A83-C641-97F3-96E4-D8CA4AD965F1}"/>
          </ac:spMkLst>
        </pc:spChg>
      </pc:sldChg>
      <pc:sldChg chg="modSp">
        <pc:chgData name="Kay Mumford" userId="S::kmumford@delphi.care::9e23c6a5-def5-48d9-9e04-0251ef41ffce" providerId="AD" clId="Web-{EBD06656-DE5E-F933-9AA9-D030EE92FE40}" dt="2025-05-02T13:12:05.786" v="10" actId="20577"/>
        <pc:sldMkLst>
          <pc:docMk/>
          <pc:sldMk cId="3241878065" sldId="272"/>
        </pc:sldMkLst>
        <pc:spChg chg="mod">
          <ac:chgData name="Kay Mumford" userId="S::kmumford@delphi.care::9e23c6a5-def5-48d9-9e04-0251ef41ffce" providerId="AD" clId="Web-{EBD06656-DE5E-F933-9AA9-D030EE92FE40}" dt="2025-05-02T13:12:05.786" v="10" actId="20577"/>
          <ac:spMkLst>
            <pc:docMk/>
            <pc:sldMk cId="3241878065" sldId="272"/>
            <ac:spMk id="2" creationId="{172A1EA0-F7E8-D0E0-A105-448B22DC06A8}"/>
          </ac:spMkLst>
        </pc:spChg>
      </pc:sldChg>
      <pc:sldChg chg="addSp delSp modSp mod modClrScheme chgLayout">
        <pc:chgData name="Kay Mumford" userId="S::kmumford@delphi.care::9e23c6a5-def5-48d9-9e04-0251ef41ffce" providerId="AD" clId="Web-{EBD06656-DE5E-F933-9AA9-D030EE92FE40}" dt="2025-05-02T13:13:12.960" v="16"/>
        <pc:sldMkLst>
          <pc:docMk/>
          <pc:sldMk cId="1978052764" sldId="275"/>
        </pc:sldMkLst>
        <pc:spChg chg="mod ord">
          <ac:chgData name="Kay Mumford" userId="S::kmumford@delphi.care::9e23c6a5-def5-48d9-9e04-0251ef41ffce" providerId="AD" clId="Web-{EBD06656-DE5E-F933-9AA9-D030EE92FE40}" dt="2025-05-02T13:13:05.695" v="15"/>
          <ac:spMkLst>
            <pc:docMk/>
            <pc:sldMk cId="1978052764" sldId="275"/>
            <ac:spMk id="2" creationId="{F705DCA2-3EB0-87CA-71FB-F500A397933F}"/>
          </ac:spMkLst>
        </pc:spChg>
        <pc:spChg chg="del">
          <ac:chgData name="Kay Mumford" userId="S::kmumford@delphi.care::9e23c6a5-def5-48d9-9e04-0251ef41ffce" providerId="AD" clId="Web-{EBD06656-DE5E-F933-9AA9-D030EE92FE40}" dt="2025-05-02T13:11:39.489" v="7"/>
          <ac:spMkLst>
            <pc:docMk/>
            <pc:sldMk cId="1978052764" sldId="275"/>
            <ac:spMk id="3" creationId="{ADC9A570-F0A0-8697-CD5A-C5D45A1EDC8B}"/>
          </ac:spMkLst>
        </pc:spChg>
        <pc:spChg chg="add del mod ord">
          <ac:chgData name="Kay Mumford" userId="S::kmumford@delphi.care::9e23c6a5-def5-48d9-9e04-0251ef41ffce" providerId="AD" clId="Web-{EBD06656-DE5E-F933-9AA9-D030EE92FE40}" dt="2025-05-02T13:13:12.960" v="16"/>
          <ac:spMkLst>
            <pc:docMk/>
            <pc:sldMk cId="1978052764" sldId="275"/>
            <ac:spMk id="4" creationId="{D6D4C3CA-9C4E-DB77-EE63-CC174CFA7759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3:05.695" v="15"/>
          <ac:spMkLst>
            <pc:docMk/>
            <pc:sldMk cId="1978052764" sldId="275"/>
            <ac:spMk id="5" creationId="{2AF94BC4-7570-B327-C15B-01A3BDEAC232}"/>
          </ac:spMkLst>
        </pc:spChg>
      </pc:sldChg>
      <pc:sldChg chg="addSp delSp modSp mod modClrScheme chgLayout">
        <pc:chgData name="Kay Mumford" userId="S::kmumford@delphi.care::9e23c6a5-def5-48d9-9e04-0251ef41ffce" providerId="AD" clId="Web-{EBD06656-DE5E-F933-9AA9-D030EE92FE40}" dt="2025-05-02T13:12:48.741" v="14"/>
        <pc:sldMkLst>
          <pc:docMk/>
          <pc:sldMk cId="1446329165" sldId="276"/>
        </pc:sldMkLst>
        <pc:spChg chg="mod">
          <ac:chgData name="Kay Mumford" userId="S::kmumford@delphi.care::9e23c6a5-def5-48d9-9e04-0251ef41ffce" providerId="AD" clId="Web-{EBD06656-DE5E-F933-9AA9-D030EE92FE40}" dt="2025-05-02T13:12:40.788" v="13"/>
          <ac:spMkLst>
            <pc:docMk/>
            <pc:sldMk cId="1446329165" sldId="276"/>
            <ac:spMk id="2" creationId="{DD3A90D8-43B0-03C8-E405-90252154E858}"/>
          </ac:spMkLst>
        </pc:spChg>
        <pc:spChg chg="del">
          <ac:chgData name="Kay Mumford" userId="S::kmumford@delphi.care::9e23c6a5-def5-48d9-9e04-0251ef41ffce" providerId="AD" clId="Web-{EBD06656-DE5E-F933-9AA9-D030EE92FE40}" dt="2025-05-02T13:12:23.381" v="11"/>
          <ac:spMkLst>
            <pc:docMk/>
            <pc:sldMk cId="1446329165" sldId="276"/>
            <ac:spMk id="3" creationId="{81D3CB2F-F2C0-4B6C-ECE5-4A82A576A644}"/>
          </ac:spMkLst>
        </pc:spChg>
        <pc:spChg chg="add del mod">
          <ac:chgData name="Kay Mumford" userId="S::kmumford@delphi.care::9e23c6a5-def5-48d9-9e04-0251ef41ffce" providerId="AD" clId="Web-{EBD06656-DE5E-F933-9AA9-D030EE92FE40}" dt="2025-05-02T13:12:48.741" v="14"/>
          <ac:spMkLst>
            <pc:docMk/>
            <pc:sldMk cId="1446329165" sldId="276"/>
            <ac:spMk id="7" creationId="{37230B3E-DE26-4D70-BBAB-DA666F64210A}"/>
          </ac:spMkLst>
        </pc:spChg>
        <pc:spChg chg="add mod">
          <ac:chgData name="Kay Mumford" userId="S::kmumford@delphi.care::9e23c6a5-def5-48d9-9e04-0251ef41ffce" providerId="AD" clId="Web-{EBD06656-DE5E-F933-9AA9-D030EE92FE40}" dt="2025-05-02T13:12:40.788" v="13"/>
          <ac:spMkLst>
            <pc:docMk/>
            <pc:sldMk cId="1446329165" sldId="276"/>
            <ac:spMk id="9" creationId="{C65825EF-A7BE-D8E1-0708-87B4CED4E2AB}"/>
          </ac:spMkLst>
        </pc:spChg>
      </pc:sldChg>
      <pc:sldChg chg="addSp modSp new mod modClrScheme chgLayout">
        <pc:chgData name="Kay Mumford" userId="S::kmumford@delphi.care::9e23c6a5-def5-48d9-9e04-0251ef41ffce" providerId="AD" clId="Web-{EBD06656-DE5E-F933-9AA9-D030EE92FE40}" dt="2025-05-02T13:21:32.929" v="49" actId="20577"/>
        <pc:sldMkLst>
          <pc:docMk/>
          <pc:sldMk cId="2013057189" sldId="277"/>
        </pc:sldMkLst>
        <pc:spChg chg="add mod ord">
          <ac:chgData name="Kay Mumford" userId="S::kmumford@delphi.care::9e23c6a5-def5-48d9-9e04-0251ef41ffce" providerId="AD" clId="Web-{EBD06656-DE5E-F933-9AA9-D030EE92FE40}" dt="2025-05-02T13:15:18.902" v="24"/>
          <ac:spMkLst>
            <pc:docMk/>
            <pc:sldMk cId="2013057189" sldId="277"/>
            <ac:spMk id="2" creationId="{D977D86B-7F10-274F-9B9B-4DBA8928740A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5:18.902" v="24"/>
          <ac:spMkLst>
            <pc:docMk/>
            <pc:sldMk cId="2013057189" sldId="277"/>
            <ac:spMk id="3" creationId="{9AF05689-3D09-DC05-F6AD-B7C79134F7C0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5:18.902" v="24"/>
          <ac:spMkLst>
            <pc:docMk/>
            <pc:sldMk cId="2013057189" sldId="277"/>
            <ac:spMk id="4" creationId="{E992A29C-F13F-833B-DBC1-670C441A0F63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5:50.262" v="36" actId="20577"/>
          <ac:spMkLst>
            <pc:docMk/>
            <pc:sldMk cId="2013057189" sldId="277"/>
            <ac:spMk id="5" creationId="{70EBE78D-E3DF-27A0-0EAF-96ECC5EBB743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5:46.293" v="34" actId="20577"/>
          <ac:spMkLst>
            <pc:docMk/>
            <pc:sldMk cId="2013057189" sldId="277"/>
            <ac:spMk id="6" creationId="{4A8363CA-D737-7856-89E2-EE815C3D9C4F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21:32.929" v="49" actId="20577"/>
          <ac:spMkLst>
            <pc:docMk/>
            <pc:sldMk cId="2013057189" sldId="277"/>
            <ac:spMk id="7" creationId="{B6538F26-DF94-BC8C-8136-57A64578A4CB}"/>
          </ac:spMkLst>
        </pc:spChg>
        <pc:spChg chg="add mod ord">
          <ac:chgData name="Kay Mumford" userId="S::kmumford@delphi.care::9e23c6a5-def5-48d9-9e04-0251ef41ffce" providerId="AD" clId="Web-{EBD06656-DE5E-F933-9AA9-D030EE92FE40}" dt="2025-05-02T13:15:18.902" v="24"/>
          <ac:spMkLst>
            <pc:docMk/>
            <pc:sldMk cId="2013057189" sldId="277"/>
            <ac:spMk id="8" creationId="{A59E17C0-6EE1-35C6-6B3B-92C6C674D67B}"/>
          </ac:spMkLst>
        </pc:spChg>
      </pc:sldChg>
      <pc:sldChg chg="new del">
        <pc:chgData name="Kay Mumford" userId="S::kmumford@delphi.care::9e23c6a5-def5-48d9-9e04-0251ef41ffce" providerId="AD" clId="Web-{EBD06656-DE5E-F933-9AA9-D030EE92FE40}" dt="2025-05-02T13:14:42.338" v="20"/>
        <pc:sldMkLst>
          <pc:docMk/>
          <pc:sldMk cId="3063601674" sldId="277"/>
        </pc:sldMkLst>
      </pc:sldChg>
      <pc:sldChg chg="new del">
        <pc:chgData name="Kay Mumford" userId="S::kmumford@delphi.care::9e23c6a5-def5-48d9-9e04-0251ef41ffce" providerId="AD" clId="Web-{EBD06656-DE5E-F933-9AA9-D030EE92FE40}" dt="2025-05-02T13:14:46.291" v="21"/>
        <pc:sldMkLst>
          <pc:docMk/>
          <pc:sldMk cId="1440426110" sldId="27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D335-7BF7-CF44-8753-1DED219DB6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DB4C5B-EA1D-3F20-B24C-64921E07794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16269-7B22-4C4D-A752-ECB8B2DA694B}" type="datetimeFigureOut">
              <a:rPr lang="en-GB" smtClean="0"/>
              <a:t>02/05/2025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88833B-F514-E276-F70D-C23B696BA1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826EC8-83DA-FE2B-5987-C3F985A1AB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AED4C-08BE-4B8E-B98B-4FAFE27333F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366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974F49B-CD5D-A56E-525D-EAA6D600BD26}"/>
              </a:ext>
            </a:extLst>
          </p:cNvPr>
          <p:cNvSpPr txBox="1">
            <a:spLocks/>
          </p:cNvSpPr>
          <p:nvPr userDrawn="1"/>
        </p:nvSpPr>
        <p:spPr>
          <a:xfrm>
            <a:off x="943922" y="4053420"/>
            <a:ext cx="5652710" cy="41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CFD1BB-EE2C-6294-2B60-77A73EF72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922" y="2156415"/>
            <a:ext cx="5927395" cy="1296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Presentation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0EE2C-E341-7294-1F60-D2DF06DD7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2" y="5200095"/>
            <a:ext cx="2429835" cy="81813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220B638E-7A70-026D-D0AB-CD27CE5AA40B}"/>
              </a:ext>
            </a:extLst>
          </p:cNvPr>
          <p:cNvGrpSpPr/>
          <p:nvPr userDrawn="1"/>
        </p:nvGrpSpPr>
        <p:grpSpPr>
          <a:xfrm>
            <a:off x="9392139" y="0"/>
            <a:ext cx="2529992" cy="3023201"/>
            <a:chOff x="9392139" y="0"/>
            <a:chExt cx="2529992" cy="302320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3E6AEB1-1A67-0375-CC00-57CC7BDD4EE8}"/>
                </a:ext>
              </a:extLst>
            </p:cNvPr>
            <p:cNvSpPr/>
            <p:nvPr userDrawn="1"/>
          </p:nvSpPr>
          <p:spPr>
            <a:xfrm>
              <a:off x="9392142" y="587078"/>
              <a:ext cx="2529989" cy="697116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C9DDCC4-6369-9170-7A2C-630F6EEDBD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140" y="1453864"/>
              <a:ext cx="2529991" cy="702551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B298D4E-F513-CA09-7896-33663FF2FB94}"/>
                </a:ext>
              </a:extLst>
            </p:cNvPr>
            <p:cNvSpPr/>
            <p:nvPr userDrawn="1"/>
          </p:nvSpPr>
          <p:spPr>
            <a:xfrm>
              <a:off x="9392142" y="2326085"/>
              <a:ext cx="2529989" cy="697116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02F8E31-F8B3-600D-A9F2-F169A3C4F1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7"/>
            <a:stretch/>
          </p:blipFill>
          <p:spPr>
            <a:xfrm>
              <a:off x="9392139" y="0"/>
              <a:ext cx="2529989" cy="417408"/>
            </a:xfrm>
            <a:prstGeom prst="rect">
              <a:avLst/>
            </a:prstGeom>
          </p:spPr>
        </p:pic>
      </p:grp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4CA7DD-E810-73B9-5ABF-5D1F7D6B7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4052888"/>
            <a:ext cx="5926754" cy="487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Subheading goes here</a:t>
            </a:r>
          </a:p>
        </p:txBody>
      </p:sp>
    </p:spTree>
    <p:extLst>
      <p:ext uri="{BB962C8B-B14F-4D97-AF65-F5344CB8AC3E}">
        <p14:creationId xmlns:p14="http://schemas.microsoft.com/office/powerpoint/2010/main" val="234949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w Delphi Can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00D135-DEC7-F4E5-3FD1-26EAABF6A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t="30973" r="-2924" b="8786"/>
          <a:stretch/>
        </p:blipFill>
        <p:spPr>
          <a:xfrm>
            <a:off x="9322604" y="0"/>
            <a:ext cx="2869396" cy="31361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AD942-1C7A-D265-B242-3E271EA3D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EED38-1791-661A-3105-BEA9259361AC}"/>
              </a:ext>
            </a:extLst>
          </p:cNvPr>
          <p:cNvSpPr txBox="1"/>
          <p:nvPr userDrawn="1"/>
        </p:nvSpPr>
        <p:spPr>
          <a:xfrm>
            <a:off x="884853" y="2243013"/>
            <a:ext cx="8678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Mock CQC inspections and board-level governance reviews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Enforcement, crisis management, and interim management solutions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Expert multidisciplinary team support and strategic advice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Continuous, sustainable improvement through proactive implementation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Subscription Packages with auditing tools for enhanced ratings, revenue, and reputation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Quality and compliance due diligence for pre-acquisition/investment assessments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Development of proactive exit strategies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 dirty="0"/>
              <a:t>Investor support for informed decision-making and profitable outcomes</a:t>
            </a:r>
          </a:p>
          <a:p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22895-6F8C-C43D-DB44-99C07A95D81D}"/>
              </a:ext>
            </a:extLst>
          </p:cNvPr>
          <p:cNvSpPr txBox="1"/>
          <p:nvPr userDrawn="1"/>
        </p:nvSpPr>
        <p:spPr>
          <a:xfrm>
            <a:off x="884853" y="766545"/>
            <a:ext cx="5496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22696F"/>
                </a:solidFill>
              </a:rPr>
              <a:t>How We Can Help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31A0A-14A4-46BD-543A-5313A35D3756}"/>
              </a:ext>
            </a:extLst>
          </p:cNvPr>
          <p:cNvSpPr txBox="1"/>
          <p:nvPr userDrawn="1"/>
        </p:nvSpPr>
        <p:spPr>
          <a:xfrm>
            <a:off x="884853" y="1565715"/>
            <a:ext cx="383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262C42"/>
                </a:solidFill>
              </a:rPr>
              <a:t>Delphi Support</a:t>
            </a:r>
          </a:p>
        </p:txBody>
      </p:sp>
    </p:spTree>
    <p:extLst>
      <p:ext uri="{BB962C8B-B14F-4D97-AF65-F5344CB8AC3E}">
        <p14:creationId xmlns:p14="http://schemas.microsoft.com/office/powerpoint/2010/main" val="3868829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CF8158F-A749-6F96-2CFB-A92239DCF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2" y="840412"/>
            <a:ext cx="7991727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Table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3203EB8-D3A8-CE0B-6B39-16FD7370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2" y="1597275"/>
            <a:ext cx="799172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r>
              <a:rPr lang="en-GB" dirty="0"/>
              <a:t>Subheading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F89F6-1BE8-CCBD-4FF9-1F1B33804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2867267-BF0E-D16A-DFC7-C01DCD058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t="30973" r="-2924" b="8786"/>
          <a:stretch/>
        </p:blipFill>
        <p:spPr>
          <a:xfrm>
            <a:off x="9322604" y="0"/>
            <a:ext cx="2869396" cy="313615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7182B1-317B-7293-DBD8-A7F5673C0B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853" y="2243013"/>
            <a:ext cx="7991728" cy="35108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62C42"/>
              </a:buClr>
              <a:buFont typeface="Wingdings" panose="05000000000000000000" pitchFamily="2" charset="2"/>
              <a:buChar char="Ø"/>
              <a:defRPr sz="20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dirty="0"/>
              <a:t>List</a:t>
            </a:r>
          </a:p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Presentation</a:t>
            </a:r>
          </a:p>
          <a:p>
            <a:pPr lvl="0"/>
            <a:r>
              <a:rPr lang="en-GB" dirty="0"/>
              <a:t>Contents</a:t>
            </a:r>
          </a:p>
          <a:p>
            <a:pPr lvl="0"/>
            <a:r>
              <a:rPr lang="en-GB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658944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6841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3627985-5572-10FF-C77C-8516DC7BB2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6634" y="2053849"/>
            <a:ext cx="1879049" cy="1748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 </a:t>
            </a:r>
            <a:r>
              <a:rPr lang="en-GB" err="1"/>
              <a:t>linkedIn</a:t>
            </a:r>
            <a:endParaRPr lang="en-GB"/>
          </a:p>
        </p:txBody>
      </p:sp>
      <p:pic>
        <p:nvPicPr>
          <p:cNvPr id="13" name="Picture 2" descr="Vector Email Logo Png - myrissakrenzler">
            <a:extLst>
              <a:ext uri="{FF2B5EF4-FFF2-40B4-BE49-F238E27FC236}">
                <a16:creationId xmlns:a16="http://schemas.microsoft.com/office/drawing/2014/main" id="{6A38F4FC-2546-E2AA-7C37-D5B75D0C0A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3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42489B25-62B9-87BE-C4FA-BA9097256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4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6B99D4-7247-75B7-EAF2-BF547E9082DD}"/>
              </a:ext>
            </a:extLst>
          </p:cNvPr>
          <p:cNvSpPr txBox="1"/>
          <p:nvPr userDrawn="1"/>
        </p:nvSpPr>
        <p:spPr>
          <a:xfrm>
            <a:off x="5374016" y="3955006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add me</a:t>
            </a:r>
          </a:p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LinkedIn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260000" y="3949543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396CF8D-DEF3-5BDC-49DE-047906F4D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5117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0308F3-A2E1-1846-3596-638F93B36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5117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61" y="1911650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8338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499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F6726-395C-4ECC-7F74-A9954F4551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55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8880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pic>
        <p:nvPicPr>
          <p:cNvPr id="13" name="Picture 2" descr="Vector Email Logo Png - myrissakrenzler">
            <a:extLst>
              <a:ext uri="{FF2B5EF4-FFF2-40B4-BE49-F238E27FC236}">
                <a16:creationId xmlns:a16="http://schemas.microsoft.com/office/drawing/2014/main" id="{6A38F4FC-2546-E2AA-7C37-D5B75D0C0A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2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42489B25-62B9-87BE-C4FA-BA9097256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23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703930" y="3872631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396CF8D-DEF3-5BDC-49DE-047906F4D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7156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0308F3-A2E1-1846-3596-638F93B36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7156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1" y="1872838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377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38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F6726-395C-4ECC-7F74-A9954F4551D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AB33E9D-3720-8E1D-807C-4168A9DF76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88685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pic>
        <p:nvPicPr>
          <p:cNvPr id="6" name="Picture 2" descr="Vector Email Logo Png - myrissakrenzler">
            <a:extLst>
              <a:ext uri="{FF2B5EF4-FFF2-40B4-BE49-F238E27FC236}">
                <a16:creationId xmlns:a16="http://schemas.microsoft.com/office/drawing/2014/main" id="{885CC7A3-D6EB-3D50-C4DF-10489D3AA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77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F5B1FF5D-0D89-CA00-4AE2-D77F55226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8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23F8FBB-4B71-E5B1-D95A-5DC7EE556B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6961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A37B0BE-04D5-905B-28A8-439019E18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6961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82901CA-568C-BA68-DE59-D9DC596121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0182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3221CFE-8C08-CA78-C472-C003A8D1C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343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</p:spTree>
    <p:extLst>
      <p:ext uri="{BB962C8B-B14F-4D97-AF65-F5344CB8AC3E}">
        <p14:creationId xmlns:p14="http://schemas.microsoft.com/office/powerpoint/2010/main" val="2604454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act qr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8880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703930" y="3872631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1" y="1872838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377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38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87F6726-395C-4ECC-7F74-A9954F4551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AB33E9D-3720-8E1D-807C-4168A9DF76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88685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82901CA-568C-BA68-DE59-D9DC596121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0182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3221CFE-8C08-CA78-C472-C003A8D1C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343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D28FE65-AF00-6A69-7FC5-C1EACB150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0990" y="5462020"/>
            <a:ext cx="882223" cy="511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Connect with me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A621A7B-5F06-2122-AD71-CAF2F2EA92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4615" y="5215487"/>
            <a:ext cx="1047750" cy="100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896949-B6A5-A1C0-2BB3-D640E396BB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6557" y="5462020"/>
            <a:ext cx="882223" cy="511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Connect with me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3839F14-22E2-7608-BDF4-A4D5B98E421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50182" y="5215487"/>
            <a:ext cx="1047750" cy="100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</a:t>
            </a:r>
          </a:p>
        </p:txBody>
      </p:sp>
    </p:spTree>
    <p:extLst>
      <p:ext uri="{BB962C8B-B14F-4D97-AF65-F5344CB8AC3E}">
        <p14:creationId xmlns:p14="http://schemas.microsoft.com/office/powerpoint/2010/main" val="35177950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5316B1-18F7-CE72-8EBD-9B5FD4ED98D0}"/>
              </a:ext>
            </a:extLst>
          </p:cNvPr>
          <p:cNvSpPr txBox="1">
            <a:spLocks/>
          </p:cNvSpPr>
          <p:nvPr userDrawn="1"/>
        </p:nvSpPr>
        <p:spPr>
          <a:xfrm>
            <a:off x="943922" y="4053420"/>
            <a:ext cx="5652710" cy="41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E8F3C68-6D46-2690-8D0B-94A56DCCD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922" y="2156415"/>
            <a:ext cx="5927395" cy="1296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8F2A6-52E8-A7F3-C79C-EA25F2B1A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2" y="5200095"/>
            <a:ext cx="2429835" cy="8181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248AE2A-F869-1811-D4B4-B1425147EDC2}"/>
              </a:ext>
            </a:extLst>
          </p:cNvPr>
          <p:cNvSpPr/>
          <p:nvPr userDrawn="1"/>
        </p:nvSpPr>
        <p:spPr>
          <a:xfrm>
            <a:off x="9392142" y="587078"/>
            <a:ext cx="2529989" cy="69711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71F0909-288C-06CA-F66E-E58908D0CB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40" y="1453864"/>
            <a:ext cx="2529991" cy="70255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CA2027F-535F-6DF7-A4CF-A2F08445F726}"/>
              </a:ext>
            </a:extLst>
          </p:cNvPr>
          <p:cNvSpPr/>
          <p:nvPr userDrawn="1"/>
        </p:nvSpPr>
        <p:spPr>
          <a:xfrm>
            <a:off x="9392142" y="2326085"/>
            <a:ext cx="2529989" cy="69711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DD83A0-60A4-557D-0C92-761A3D39583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7"/>
          <a:stretch/>
        </p:blipFill>
        <p:spPr>
          <a:xfrm>
            <a:off x="9392139" y="0"/>
            <a:ext cx="2529989" cy="41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413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Title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>
            <a:extLst>
              <a:ext uri="{FF2B5EF4-FFF2-40B4-BE49-F238E27FC236}">
                <a16:creationId xmlns:a16="http://schemas.microsoft.com/office/drawing/2014/main" id="{A974F49B-CD5D-A56E-525D-EAA6D600BD26}"/>
              </a:ext>
            </a:extLst>
          </p:cNvPr>
          <p:cNvSpPr txBox="1">
            <a:spLocks/>
          </p:cNvSpPr>
          <p:nvPr userDrawn="1"/>
        </p:nvSpPr>
        <p:spPr>
          <a:xfrm>
            <a:off x="943922" y="4053420"/>
            <a:ext cx="5652710" cy="41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CFD1BB-EE2C-6294-2B60-77A73EF72F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922" y="2156415"/>
            <a:ext cx="5927395" cy="1296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Presentation Title Goes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50EE2C-E341-7294-1F60-D2DF06DD77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2" y="5200095"/>
            <a:ext cx="2429835" cy="81813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3E6AEB1-1A67-0375-CC00-57CC7BDD4EE8}"/>
              </a:ext>
            </a:extLst>
          </p:cNvPr>
          <p:cNvSpPr/>
          <p:nvPr userDrawn="1"/>
        </p:nvSpPr>
        <p:spPr>
          <a:xfrm>
            <a:off x="9392142" y="587078"/>
            <a:ext cx="2529989" cy="69711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CC9DDCC4-6369-9170-7A2C-630F6EEDBD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140" y="1453864"/>
            <a:ext cx="2529991" cy="70255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6B298D4E-F513-CA09-7896-33663FF2FB94}"/>
              </a:ext>
            </a:extLst>
          </p:cNvPr>
          <p:cNvSpPr/>
          <p:nvPr userDrawn="1"/>
        </p:nvSpPr>
        <p:spPr>
          <a:xfrm>
            <a:off x="9392142" y="2326085"/>
            <a:ext cx="2529989" cy="697116"/>
          </a:xfrm>
          <a:prstGeom prst="rect">
            <a:avLst/>
          </a:prstGeom>
          <a:blipFill dpi="0" rotWithShape="1">
            <a:blip r:embed="rId3">
              <a:alphaModFix amt="50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02F8E31-F8B3-600D-A9F2-F169A3C4F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87"/>
          <a:stretch/>
        </p:blipFill>
        <p:spPr>
          <a:xfrm>
            <a:off x="9392139" y="0"/>
            <a:ext cx="2529989" cy="417408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84CA7DD-E810-73B9-5ABF-5D1F7D6B79E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4563" y="4052888"/>
            <a:ext cx="5926754" cy="487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Subheading goes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2E7BD0-0C7E-91A7-CBFD-691F0443339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9425" y="5140393"/>
            <a:ext cx="2581275" cy="78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25891586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C487-9137-B20F-0056-D19C25C55520}"/>
              </a:ext>
            </a:extLst>
          </p:cNvPr>
          <p:cNvSpPr/>
          <p:nvPr userDrawn="1"/>
        </p:nvSpPr>
        <p:spPr>
          <a:xfrm>
            <a:off x="8077198" y="0"/>
            <a:ext cx="4114801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46D41-95D5-DD46-A869-32CC11025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t="937" r="11100"/>
          <a:stretch/>
        </p:blipFill>
        <p:spPr>
          <a:xfrm>
            <a:off x="8077198" y="2717321"/>
            <a:ext cx="4114802" cy="1436945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10E8D3-D519-2FDE-A4FE-E9CBAE1DC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3776" y="1795232"/>
            <a:ext cx="6494463" cy="4381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62C42"/>
              </a:buClr>
              <a:buFont typeface="Wingdings" panose="05000000000000000000" pitchFamily="2" charset="2"/>
              <a:buChar char="Ø"/>
              <a:defRPr sz="20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dirty="0"/>
              <a:t>List</a:t>
            </a:r>
          </a:p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Presentation</a:t>
            </a:r>
          </a:p>
          <a:p>
            <a:pPr lvl="0"/>
            <a:r>
              <a:rPr lang="en-GB" dirty="0"/>
              <a:t>Contents</a:t>
            </a:r>
          </a:p>
          <a:p>
            <a:pPr lvl="0"/>
            <a:r>
              <a:rPr lang="en-GB" dirty="0"/>
              <a:t>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0172C-9629-31AC-44C8-D30CDA934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13" y="6041877"/>
            <a:ext cx="1672022" cy="545516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913E5-8F83-F0D9-4E01-D55D7FAB0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3776" y="877628"/>
            <a:ext cx="2762250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Contents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92B78A1-4F4F-0D44-1063-FC77163CED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5703" y="6050423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636704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ABDB08-75B7-7BD8-E6CC-DCD7A2E5775C}"/>
              </a:ext>
            </a:extLst>
          </p:cNvPr>
          <p:cNvSpPr/>
          <p:nvPr userDrawn="1"/>
        </p:nvSpPr>
        <p:spPr>
          <a:xfrm>
            <a:off x="-1" y="-1"/>
            <a:ext cx="4844125" cy="6858001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7FAED9D-7AAF-9DAB-BAE7-111894E94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76EB06-1815-BEBD-904F-A203F8FD6E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62895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B43558B-2D59-860E-8ADB-512410F15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587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385F2B4-CB1C-BAB1-827E-130F777A8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1456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74AA7A9-0820-C6D5-B791-44C890567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1456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827F7D3-B5F3-8E7E-CB21-6953F77104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3775" y="877628"/>
            <a:ext cx="2921065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Who We 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5F17E-897F-CE51-9614-6919C92DC387}"/>
              </a:ext>
            </a:extLst>
          </p:cNvPr>
          <p:cNvSpPr txBox="1"/>
          <p:nvPr userDrawn="1"/>
        </p:nvSpPr>
        <p:spPr>
          <a:xfrm>
            <a:off x="1026940" y="2063449"/>
            <a:ext cx="323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At Delphi Care Solutions, we take pride in our multidisciplinary team and extensive expertise.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With former CQC inspectors, operational managers, and industry specialists, we have the experience to support you across all areas of the health and social care sector.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D4030B-9242-E715-125B-1B53DB22093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056411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Introduction slide 2 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76EB06-1815-BEBD-904F-A203F8FD6E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66900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B43558B-2D59-860E-8ADB-512410F15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9592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385F2B4-CB1C-BAB1-827E-130F777A8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5461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74AA7A9-0820-C6D5-B791-44C890567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5461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683FD-D5C7-F82D-5665-C860685D04FC}"/>
              </a:ext>
            </a:extLst>
          </p:cNvPr>
          <p:cNvSpPr/>
          <p:nvPr userDrawn="1"/>
        </p:nvSpPr>
        <p:spPr>
          <a:xfrm>
            <a:off x="-1" y="-1"/>
            <a:ext cx="4844125" cy="6858001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827F7D3-B5F3-8E7E-CB21-6953F77104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3775" y="877628"/>
            <a:ext cx="2921065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Who We Are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786FBDE-E0BE-606D-F03E-54D6DCA002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61080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B3AF5A17-448D-2E38-C0CC-38A68DBBE6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73772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D77391A-4851-299D-04CF-245D507D6C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9641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48F6F55-BDBF-9CFB-70F8-426FD01734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9641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5F17E-897F-CE51-9614-6919C92DC387}"/>
              </a:ext>
            </a:extLst>
          </p:cNvPr>
          <p:cNvSpPr txBox="1"/>
          <p:nvPr userDrawn="1"/>
        </p:nvSpPr>
        <p:spPr>
          <a:xfrm>
            <a:off x="1026940" y="2063449"/>
            <a:ext cx="323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At Delphi Care Solutions, we take pride in our multidisciplinary team and extensive expertise.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With former CQC inspectors, operational managers, and industry specialists, we have the experience to support you across all areas of the health and social care sector.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DF0D29-CFAD-877B-05EC-34EA212C2B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B71F00-197D-0AA4-86C7-E9C9E284340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95835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91C487-9137-B20F-0056-D19C25C55520}"/>
              </a:ext>
            </a:extLst>
          </p:cNvPr>
          <p:cNvSpPr/>
          <p:nvPr userDrawn="1"/>
        </p:nvSpPr>
        <p:spPr>
          <a:xfrm>
            <a:off x="8077198" y="0"/>
            <a:ext cx="4114801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DA46D41-95D5-DD46-A869-32CC110258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26" r="11100" b="1531"/>
          <a:stretch/>
        </p:blipFill>
        <p:spPr>
          <a:xfrm>
            <a:off x="8077198" y="2703733"/>
            <a:ext cx="4114802" cy="142832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10E8D3-D519-2FDE-A4FE-E9CBAE1DC9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3776" y="1795232"/>
            <a:ext cx="6494463" cy="43815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62C42"/>
              </a:buClr>
              <a:buFont typeface="Wingdings" panose="05000000000000000000" pitchFamily="2" charset="2"/>
              <a:buChar char="Ø"/>
              <a:defRPr sz="20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List</a:t>
            </a:r>
          </a:p>
          <a:p>
            <a:pPr lvl="0"/>
            <a:r>
              <a:rPr lang="en-GB"/>
              <a:t>Your</a:t>
            </a:r>
          </a:p>
          <a:p>
            <a:pPr lvl="0"/>
            <a:r>
              <a:rPr lang="en-GB"/>
              <a:t>Presentation</a:t>
            </a:r>
          </a:p>
          <a:p>
            <a:pPr lvl="0"/>
            <a:r>
              <a:rPr lang="en-GB"/>
              <a:t>Contents</a:t>
            </a:r>
          </a:p>
          <a:p>
            <a:pPr lvl="0"/>
            <a:r>
              <a:rPr lang="en-GB"/>
              <a:t>Here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3D0172C-9629-31AC-44C8-D30CDA934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52931"/>
            <a:ext cx="1944644" cy="634462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CE913E5-8F83-F0D9-4E01-D55D7FAB000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3776" y="877628"/>
            <a:ext cx="2762250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7958635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Introduction slide 3 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B25656-5509-228D-531F-B7D2DFD429BC}"/>
              </a:ext>
            </a:extLst>
          </p:cNvPr>
          <p:cNvSpPr/>
          <p:nvPr userDrawn="1"/>
        </p:nvSpPr>
        <p:spPr>
          <a:xfrm>
            <a:off x="8182841" y="0"/>
            <a:ext cx="4009160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7889A-EBBA-EBAF-65B8-248134767093}"/>
              </a:ext>
            </a:extLst>
          </p:cNvPr>
          <p:cNvSpPr/>
          <p:nvPr userDrawn="1"/>
        </p:nvSpPr>
        <p:spPr>
          <a:xfrm>
            <a:off x="0" y="0"/>
            <a:ext cx="4012163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5FBCF6AE-FF0D-0390-B784-B9D43C0F78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1017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6DE6437A-50D0-2AED-E386-5039CDE35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3709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7F2227DA-C65D-C980-AB89-7811A9F098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9578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433FF681-6827-A9A9-6CD4-3DF19BFBD4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9578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B8854B6-FF80-DCF5-C7ED-BB4DACFE1BB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79352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F52AF15B-3B02-04BC-4C4D-2DFCF59B9A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2044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CD11E90-7FA5-A75B-A92F-10C3BC9728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913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A03BCE2E-7DF0-6230-457B-E1AD98CC0D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7913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11EEB847-AEDC-414F-9648-08609F75996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42682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1082D8E2-1E8A-52FF-C65B-026F0C5E9F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5374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2AC1B201-87E4-6ABE-B4EB-3E71334002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1243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12D83E80-F4EB-8D32-C217-2AD57C4B82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1243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10D417-A124-0CAD-60A8-953D91B6BF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13" y="6041877"/>
            <a:ext cx="1672022" cy="545516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14B36F-7136-F8D8-A082-448261D2896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5703" y="6041877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483531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425E46-F547-13BF-8673-F83E471FE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2474" y="0"/>
            <a:ext cx="447952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A white text on a black background">
            <a:extLst>
              <a:ext uri="{FF2B5EF4-FFF2-40B4-BE49-F238E27FC236}">
                <a16:creationId xmlns:a16="http://schemas.microsoft.com/office/drawing/2014/main" id="{3EE76720-1975-59F1-558B-DE2A1A15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033" y="5750045"/>
            <a:ext cx="2257778" cy="784152"/>
          </a:xfrm>
          <a:prstGeom prst="rect">
            <a:avLst/>
          </a:prstGeom>
          <a:ln>
            <a:noFill/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C86A72-9D50-AFF6-C3BF-A3F92A1934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58610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Title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F51B4F-C0BD-F0C6-7D9D-B11DD4662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1555865"/>
            <a:ext cx="58610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B7CAC7-676B-11BB-854E-668FD90C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238" y="2155825"/>
            <a:ext cx="5861050" cy="2067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Body Text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4F7731-F54D-A0FD-43E8-D88FE801F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8" y="4422775"/>
            <a:ext cx="5861050" cy="159543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62C42"/>
              </a:buClr>
              <a:buFont typeface="Wingdings" panose="05000000000000000000" pitchFamily="2" charset="2"/>
              <a:buChar char="Ø"/>
              <a:defRPr sz="1600"/>
            </a:lvl1pPr>
          </a:lstStyle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9C5CA-9CB5-BEA3-F8D4-2E272325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52931"/>
            <a:ext cx="1944644" cy="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0328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Video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FC2D592-2358-CF18-1649-5BCD14A638A4}"/>
              </a:ext>
            </a:extLst>
          </p:cNvPr>
          <p:cNvGrpSpPr/>
          <p:nvPr userDrawn="1"/>
        </p:nvGrpSpPr>
        <p:grpSpPr>
          <a:xfrm>
            <a:off x="9392139" y="0"/>
            <a:ext cx="2529992" cy="3023201"/>
            <a:chOff x="9392139" y="0"/>
            <a:chExt cx="2529992" cy="30232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8E0AA1-E5D1-5883-DE57-CAB6E0ACD8C6}"/>
                </a:ext>
              </a:extLst>
            </p:cNvPr>
            <p:cNvSpPr/>
            <p:nvPr userDrawn="1"/>
          </p:nvSpPr>
          <p:spPr>
            <a:xfrm>
              <a:off x="9392142" y="587078"/>
              <a:ext cx="2529989" cy="697116"/>
            </a:xfrm>
            <a:prstGeom prst="rect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1A6294-D975-0BC5-468C-F0CBBCF2C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140" y="1453864"/>
              <a:ext cx="2529991" cy="70255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BCB1A2-4DE2-DB1A-14E4-8BE5E92290D8}"/>
                </a:ext>
              </a:extLst>
            </p:cNvPr>
            <p:cNvSpPr/>
            <p:nvPr userDrawn="1"/>
          </p:nvSpPr>
          <p:spPr>
            <a:xfrm>
              <a:off x="9392142" y="2326085"/>
              <a:ext cx="2529989" cy="697116"/>
            </a:xfrm>
            <a:prstGeom prst="rect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596273-BA2E-693B-3881-365F9C601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7"/>
            <a:stretch/>
          </p:blipFill>
          <p:spPr>
            <a:xfrm>
              <a:off x="9392139" y="0"/>
              <a:ext cx="2529989" cy="417408"/>
            </a:xfrm>
            <a:prstGeom prst="rect">
              <a:avLst/>
            </a:prstGeom>
          </p:spPr>
        </p:pic>
      </p:grp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610ACB8-B192-A310-87A5-770CFB2E4E71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70997" y="1284194"/>
            <a:ext cx="8250006" cy="440483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7A723778-C326-FC2A-08FD-BD628C371E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758" y="533682"/>
            <a:ext cx="58610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 / Description of Video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BBB425-7C81-05AB-FEFD-27AD9BD88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2213" y="6041877"/>
            <a:ext cx="1672022" cy="545516"/>
          </a:xfrm>
          <a:prstGeom prst="rect">
            <a:avLst/>
          </a:prstGeom>
        </p:spPr>
      </p:pic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9A1827B-5B21-425A-23C3-42803629C36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35703" y="6041877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878091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B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CF8158F-A749-6F96-2CFB-A92239DCF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58610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Table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3203EB8-D3A8-CE0B-6B39-16FD7370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3" y="1597275"/>
            <a:ext cx="58610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Name / Description of table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53D620B-6A2E-0F74-AA89-EFEC66CB65C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984058" y="2233474"/>
            <a:ext cx="8196262" cy="3384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F89F6-1BE8-CCBD-4FF9-1F1B33804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B5BE002-C7E6-E2B9-70BE-63E57FBB60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9347483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7499278-4903-29C8-3F61-6D7993230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58610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r>
              <a:rPr lang="en-GB"/>
              <a:t>Title 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7805B7-F3F0-6F2F-A3DC-354580323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3" y="1597275"/>
            <a:ext cx="546652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GB"/>
              <a:t>Subheading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3734E2-2F8C-DE61-6035-23E31B573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238" y="2286000"/>
            <a:ext cx="3438380" cy="25749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62C42"/>
              </a:buClr>
              <a:buFont typeface="Wingdings" panose="05000000000000000000" pitchFamily="2" charset="2"/>
              <a:buChar char="Ø"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Body Text Body Text Body Text Body Text Body Text Body Text Body Text Body Text Body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 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9E93EBE-D61B-2AAD-E740-CCB0981717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745903" y="1587699"/>
            <a:ext cx="4888885" cy="3948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BA803F-5E14-818D-17F7-C1D4E42C8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D66CD89-CFF6-56AA-8E60-0E643B67493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220561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ow Delphi Can Hel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700D135-DEC7-F4E5-3FD1-26EAABF6A2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t="30973" r="-364" b="8877"/>
          <a:stretch/>
        </p:blipFill>
        <p:spPr>
          <a:xfrm>
            <a:off x="9322604" y="0"/>
            <a:ext cx="2693992" cy="31313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8CAD942-1C7A-D265-B242-3E271EA3D7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FEED38-1791-661A-3105-BEA9259361AC}"/>
              </a:ext>
            </a:extLst>
          </p:cNvPr>
          <p:cNvSpPr txBox="1"/>
          <p:nvPr userDrawn="1"/>
        </p:nvSpPr>
        <p:spPr>
          <a:xfrm>
            <a:off x="884853" y="2243013"/>
            <a:ext cx="86782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Mock CQC inspections and board-level governance reviews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Enforcement, crisis management, and interim management solutions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Expert multidisciplinary team support and strategic advice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Continuous, sustainable improvement through proactive implementation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Subscription Packages with auditing tools for enhanced ratings, revenue, and reputation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Quality and compliance due diligence for pre-acquisition/investment assessments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Development of proactive exit strategies</a:t>
            </a:r>
          </a:p>
          <a:p>
            <a:pPr marL="285750" lvl="0" indent="-285750">
              <a:lnSpc>
                <a:spcPct val="150000"/>
              </a:lnSpc>
              <a:buClr>
                <a:srgbClr val="262C42"/>
              </a:buClr>
              <a:buFont typeface="Wingdings" panose="05000000000000000000" pitchFamily="2" charset="2"/>
              <a:buChar char="Ø"/>
            </a:pPr>
            <a:r>
              <a:rPr lang="en-GB"/>
              <a:t>Investor support for informed decision-making and profitable outcomes</a:t>
            </a:r>
          </a:p>
          <a:p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A22895-6F8C-C43D-DB44-99C07A95D81D}"/>
              </a:ext>
            </a:extLst>
          </p:cNvPr>
          <p:cNvSpPr txBox="1"/>
          <p:nvPr userDrawn="1"/>
        </p:nvSpPr>
        <p:spPr>
          <a:xfrm>
            <a:off x="884853" y="766545"/>
            <a:ext cx="5496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>
                <a:solidFill>
                  <a:srgbClr val="22696F"/>
                </a:solidFill>
              </a:rPr>
              <a:t>How We Can Help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2231A0A-14A4-46BD-543A-5313A35D3756}"/>
              </a:ext>
            </a:extLst>
          </p:cNvPr>
          <p:cNvSpPr txBox="1"/>
          <p:nvPr userDrawn="1"/>
        </p:nvSpPr>
        <p:spPr>
          <a:xfrm>
            <a:off x="884853" y="1565715"/>
            <a:ext cx="3830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>
                <a:solidFill>
                  <a:srgbClr val="262C42"/>
                </a:solidFill>
              </a:rPr>
              <a:t>Delphi Support</a:t>
            </a:r>
          </a:p>
        </p:txBody>
      </p:sp>
    </p:spTree>
    <p:extLst>
      <p:ext uri="{BB962C8B-B14F-4D97-AF65-F5344CB8AC3E}">
        <p14:creationId xmlns:p14="http://schemas.microsoft.com/office/powerpoint/2010/main" val="2861373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B 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CF8158F-A749-6F96-2CFB-A92239DCF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2" y="840412"/>
            <a:ext cx="7991727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Table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3203EB8-D3A8-CE0B-6B39-16FD7370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2" y="1597275"/>
            <a:ext cx="799172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r>
              <a:rPr lang="en-GB" dirty="0"/>
              <a:t>Subheading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EF89F6-1BE8-CCBD-4FF9-1F1B338048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4B5BE002-C7E6-E2B9-70BE-63E57FBB60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67267-BF0E-D16A-DFC7-C01DCD0585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6" t="30973" r="-2924" b="8786"/>
          <a:stretch/>
        </p:blipFill>
        <p:spPr>
          <a:xfrm>
            <a:off x="9322604" y="0"/>
            <a:ext cx="2869396" cy="3136150"/>
          </a:xfrm>
          <a:prstGeom prst="rect">
            <a:avLst/>
          </a:prstGeom>
        </p:spPr>
      </p:pic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47182B1-317B-7293-DBD8-A7F5673C0B1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4853" y="2243013"/>
            <a:ext cx="7991728" cy="3510806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262C42"/>
              </a:buClr>
              <a:buFont typeface="Wingdings" panose="05000000000000000000" pitchFamily="2" charset="2"/>
              <a:buChar char="Ø"/>
              <a:defRPr sz="20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dirty="0"/>
              <a:t>List</a:t>
            </a:r>
          </a:p>
          <a:p>
            <a:pPr lvl="0"/>
            <a:r>
              <a:rPr lang="en-GB" dirty="0"/>
              <a:t>Your</a:t>
            </a:r>
          </a:p>
          <a:p>
            <a:pPr lvl="0"/>
            <a:r>
              <a:rPr lang="en-GB" dirty="0"/>
              <a:t>Presentation</a:t>
            </a:r>
          </a:p>
          <a:p>
            <a:pPr lvl="0"/>
            <a:r>
              <a:rPr lang="en-GB" dirty="0"/>
              <a:t>Contents</a:t>
            </a:r>
          </a:p>
          <a:p>
            <a:pPr lvl="0"/>
            <a:r>
              <a:rPr lang="en-GB" dirty="0"/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40289472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Solo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306841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3627985-5572-10FF-C77C-8516DC7BB2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6634" y="2053849"/>
            <a:ext cx="1879049" cy="17484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 </a:t>
            </a:r>
            <a:r>
              <a:rPr lang="en-GB" err="1"/>
              <a:t>linkedIn</a:t>
            </a:r>
            <a:endParaRPr lang="en-GB"/>
          </a:p>
        </p:txBody>
      </p:sp>
      <p:pic>
        <p:nvPicPr>
          <p:cNvPr id="13" name="Picture 2" descr="Vector Email Logo Png - myrissakrenzler">
            <a:extLst>
              <a:ext uri="{FF2B5EF4-FFF2-40B4-BE49-F238E27FC236}">
                <a16:creationId xmlns:a16="http://schemas.microsoft.com/office/drawing/2014/main" id="{6A38F4FC-2546-E2AA-7C37-D5B75D0C0A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133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42489B25-62B9-87BE-C4FA-BA9097256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984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56B99D4-7247-75B7-EAF2-BF547E9082DD}"/>
              </a:ext>
            </a:extLst>
          </p:cNvPr>
          <p:cNvSpPr txBox="1"/>
          <p:nvPr userDrawn="1"/>
        </p:nvSpPr>
        <p:spPr>
          <a:xfrm>
            <a:off x="5374016" y="3955006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add me</a:t>
            </a:r>
          </a:p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 LinkedIn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260000" y="3949543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396CF8D-DEF3-5BDC-49DE-047906F4D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075117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0308F3-A2E1-1846-3596-638F93B36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5117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61" y="1911650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168338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807499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931D34-2C5C-CD61-CFAF-B7304F0DA5E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E54C307-92D7-F861-4230-03821476407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60668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2 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8880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pic>
        <p:nvPicPr>
          <p:cNvPr id="13" name="Picture 2" descr="Vector Email Logo Png - myrissakrenzler">
            <a:extLst>
              <a:ext uri="{FF2B5EF4-FFF2-40B4-BE49-F238E27FC236}">
                <a16:creationId xmlns:a16="http://schemas.microsoft.com/office/drawing/2014/main" id="{6A38F4FC-2546-E2AA-7C37-D5B75D0C0A0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72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42489B25-62B9-87BE-C4FA-BA90972566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23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703930" y="3872631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8396CF8D-DEF3-5BDC-49DE-047906F4D0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07156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720308F3-A2E1-1846-3596-638F93B36D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07156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1" y="1872838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377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38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AB33E9D-3720-8E1D-807C-4168A9DF76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88685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pic>
        <p:nvPicPr>
          <p:cNvPr id="6" name="Picture 2" descr="Vector Email Logo Png - myrissakrenzler">
            <a:extLst>
              <a:ext uri="{FF2B5EF4-FFF2-40B4-BE49-F238E27FC236}">
                <a16:creationId xmlns:a16="http://schemas.microsoft.com/office/drawing/2014/main" id="{885CC7A3-D6EB-3D50-C4DF-10489D3AA2F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977" y="4988441"/>
            <a:ext cx="432211" cy="43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roblem Help Phone Svg Png Icon Free Download (#402490 ...">
            <a:extLst>
              <a:ext uri="{FF2B5EF4-FFF2-40B4-BE49-F238E27FC236}">
                <a16:creationId xmlns:a16="http://schemas.microsoft.com/office/drawing/2014/main" id="{F5B1FF5D-0D89-CA00-4AE2-D77F55226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28" y="5558052"/>
            <a:ext cx="222508" cy="22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C23F8FBB-4B71-E5B1-D95A-5DC7EE556B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6961" y="5046667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 err="1"/>
              <a:t>Your-email@delphi.care</a:t>
            </a:r>
            <a:endParaRPr lang="en-GB"/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9A37B0BE-04D5-905B-28A8-439019E18C0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156961" y="5500486"/>
            <a:ext cx="2458037" cy="33764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work number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82901CA-568C-BA68-DE59-D9DC596121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0182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3221CFE-8C08-CA78-C472-C003A8D1C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343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50E228C-9F99-09F1-0665-9148F34D8AD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210B3E68-C56A-2BDB-ADA3-EEB4ECEEE4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4096174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2 contact qr co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B17F13D6-BBB5-8C99-D3F5-6AC19C3F6D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308031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Let’s Connect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D0B19B5-6610-1DE9-BAF9-255865E419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38880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3D91250-6EC2-72BE-9A8F-42135643F88B}"/>
              </a:ext>
            </a:extLst>
          </p:cNvPr>
          <p:cNvSpPr txBox="1"/>
          <p:nvPr userDrawn="1"/>
        </p:nvSpPr>
        <p:spPr>
          <a:xfrm>
            <a:off x="8703930" y="3872631"/>
            <a:ext cx="168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262C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to visit the Delphi website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6A5F6A68-A08F-2E20-C4F9-1D5F1952D9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5691" y="1872838"/>
            <a:ext cx="2065932" cy="2061505"/>
          </a:xfrm>
          <a:prstGeom prst="rect">
            <a:avLst/>
          </a:prstGeom>
        </p:spPr>
      </p:pic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E9803EB8-CC4A-B90C-A8B7-ED06F7865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377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B35A4BA4-0D59-977E-0ADA-F9E9435A54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39538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CAB33E9D-3720-8E1D-807C-4168A9DF76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88685" y="2053849"/>
            <a:ext cx="1803400" cy="1748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F82901CA-568C-BA68-DE59-D9DC5961215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250182" y="4024431"/>
            <a:ext cx="2003979" cy="39596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33221CFE-8C08-CA78-C472-C003A8D1CC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889343" y="4453484"/>
            <a:ext cx="2725655" cy="47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CD28FE65-AF00-6A69-7FC5-C1EACB1501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0990" y="5462020"/>
            <a:ext cx="882223" cy="511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Connect with me</a:t>
            </a:r>
          </a:p>
        </p:txBody>
      </p:sp>
      <p:sp>
        <p:nvSpPr>
          <p:cNvPr id="17" name="Picture Placeholder 22">
            <a:extLst>
              <a:ext uri="{FF2B5EF4-FFF2-40B4-BE49-F238E27FC236}">
                <a16:creationId xmlns:a16="http://schemas.microsoft.com/office/drawing/2014/main" id="{DA621A7B-5F06-2122-AD71-CAF2F2EA92C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54615" y="5215487"/>
            <a:ext cx="1047750" cy="100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31896949-B6A5-A1C0-2BB3-D640E396BB9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516557" y="5462020"/>
            <a:ext cx="882223" cy="5111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Connect with me</a:t>
            </a: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3839F14-22E2-7608-BDF4-A4D5B98E421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5250182" y="5215487"/>
            <a:ext cx="1047750" cy="10048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/>
              <a:t>QR CODE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A0322-9BC0-40D4-DDB4-8735EFBA89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266" y="6086829"/>
            <a:ext cx="1699175" cy="545516"/>
          </a:xfrm>
          <a:prstGeom prst="rect">
            <a:avLst/>
          </a:prstGeom>
        </p:spPr>
      </p:pic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8909964-5CD5-3293-23E5-607F6C0875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10065" y="6101699"/>
            <a:ext cx="1759746" cy="545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140141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9ABDB08-75B7-7BD8-E6CC-DCD7A2E5775C}"/>
              </a:ext>
            </a:extLst>
          </p:cNvPr>
          <p:cNvSpPr/>
          <p:nvPr userDrawn="1"/>
        </p:nvSpPr>
        <p:spPr>
          <a:xfrm>
            <a:off x="-1" y="-1"/>
            <a:ext cx="4844125" cy="6858001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7FAED9D-7AAF-9DAB-BAE7-111894E94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76EB06-1815-BEBD-904F-A203F8FD6E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562895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B43558B-2D59-860E-8ADB-512410F15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5587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385F2B4-CB1C-BAB1-827E-130F777A8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61456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74AA7A9-0820-C6D5-B791-44C890567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61456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827F7D3-B5F3-8E7E-CB21-6953F77104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3775" y="877628"/>
            <a:ext cx="2921065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Who We Are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5F17E-897F-CE51-9614-6919C92DC387}"/>
              </a:ext>
            </a:extLst>
          </p:cNvPr>
          <p:cNvSpPr txBox="1"/>
          <p:nvPr userDrawn="1"/>
        </p:nvSpPr>
        <p:spPr>
          <a:xfrm>
            <a:off x="1026940" y="2063449"/>
            <a:ext cx="323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Delphi Care Solutions, we take pride in our multidisciplinary team and extensive expertise.</a:t>
            </a:r>
          </a:p>
          <a:p>
            <a:endParaRPr lang="en-GB" sz="1600" dirty="0">
              <a:solidFill>
                <a:schemeClr val="bg1"/>
              </a:solidFill>
            </a:endParaRPr>
          </a:p>
          <a:p>
            <a:r>
              <a:rPr lang="en-GB" sz="1600" dirty="0">
                <a:solidFill>
                  <a:schemeClr val="bg1"/>
                </a:solidFill>
              </a:rPr>
              <a:t>With former CQC inspectors, operational managers, and industry specialists, we have the experience to support you across all areas of the health and social care sector.</a:t>
            </a:r>
          </a:p>
        </p:txBody>
      </p:sp>
    </p:spTree>
    <p:extLst>
      <p:ext uri="{BB962C8B-B14F-4D97-AF65-F5344CB8AC3E}">
        <p14:creationId xmlns:p14="http://schemas.microsoft.com/office/powerpoint/2010/main" val="39214421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B End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5316B1-18F7-CE72-8EBD-9B5FD4ED98D0}"/>
              </a:ext>
            </a:extLst>
          </p:cNvPr>
          <p:cNvSpPr txBox="1">
            <a:spLocks/>
          </p:cNvSpPr>
          <p:nvPr userDrawn="1"/>
        </p:nvSpPr>
        <p:spPr>
          <a:xfrm>
            <a:off x="943922" y="4053420"/>
            <a:ext cx="5652710" cy="412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600" b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BE8F3C68-6D46-2690-8D0B-94A56DCCD9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43922" y="2156415"/>
            <a:ext cx="5927395" cy="12963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Thank you.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D8F2A6-52E8-A7F3-C79C-EA25F2B1A8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22" y="5131727"/>
            <a:ext cx="2429835" cy="81813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8E6A1EE-5E7E-ACCB-1A87-8DDF2DA5AA45}"/>
              </a:ext>
            </a:extLst>
          </p:cNvPr>
          <p:cNvGrpSpPr/>
          <p:nvPr userDrawn="1"/>
        </p:nvGrpSpPr>
        <p:grpSpPr>
          <a:xfrm>
            <a:off x="9392139" y="0"/>
            <a:ext cx="2529992" cy="3023201"/>
            <a:chOff x="9392139" y="0"/>
            <a:chExt cx="2529992" cy="30232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248AE2A-F869-1811-D4B4-B1425147EDC2}"/>
                </a:ext>
              </a:extLst>
            </p:cNvPr>
            <p:cNvSpPr/>
            <p:nvPr userDrawn="1"/>
          </p:nvSpPr>
          <p:spPr>
            <a:xfrm>
              <a:off x="9392142" y="587078"/>
              <a:ext cx="2529989" cy="697116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71F0909-288C-06CA-F66E-E58908D0CB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140" y="1453864"/>
              <a:ext cx="2529991" cy="702551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A2027F-535F-6DF7-A4CF-A2F08445F726}"/>
                </a:ext>
              </a:extLst>
            </p:cNvPr>
            <p:cNvSpPr/>
            <p:nvPr userDrawn="1"/>
          </p:nvSpPr>
          <p:spPr>
            <a:xfrm>
              <a:off x="9392142" y="2326085"/>
              <a:ext cx="2529989" cy="697116"/>
            </a:xfrm>
            <a:prstGeom prst="rect">
              <a:avLst/>
            </a:prstGeom>
            <a:blipFill dpi="0" rotWithShape="1">
              <a:blip r:embed="rId3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7DD83A0-60A4-557D-0C92-761A3D3958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7" b="774"/>
            <a:stretch/>
          </p:blipFill>
          <p:spPr>
            <a:xfrm>
              <a:off x="9392139" y="0"/>
              <a:ext cx="2529989" cy="411974"/>
            </a:xfrm>
            <a:prstGeom prst="rect">
              <a:avLst/>
            </a:prstGeom>
          </p:spPr>
        </p:pic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99AE1E-A739-B601-7134-A73CB3E4F771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9425" y="5140393"/>
            <a:ext cx="2581275" cy="78257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Partner Logo</a:t>
            </a:r>
          </a:p>
        </p:txBody>
      </p:sp>
    </p:spTree>
    <p:extLst>
      <p:ext uri="{BB962C8B-B14F-4D97-AF65-F5344CB8AC3E}">
        <p14:creationId xmlns:p14="http://schemas.microsoft.com/office/powerpoint/2010/main" val="360050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2 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D7FAED9D-7AAF-9DAB-BAE7-111894E949C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6176EB06-1815-BEBD-904F-A203F8FD6EF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066900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5B43558B-2D59-860E-8ADB-512410F156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979592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385F2B4-CB1C-BAB1-827E-130F777A854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65461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E74AA7A9-0820-C6D5-B791-44C8905670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665461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8A683FD-D5C7-F82D-5665-C860685D04FC}"/>
              </a:ext>
            </a:extLst>
          </p:cNvPr>
          <p:cNvSpPr/>
          <p:nvPr userDrawn="1"/>
        </p:nvSpPr>
        <p:spPr>
          <a:xfrm>
            <a:off x="-1" y="-1"/>
            <a:ext cx="4844125" cy="6858001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12">
            <a:extLst>
              <a:ext uri="{FF2B5EF4-FFF2-40B4-BE49-F238E27FC236}">
                <a16:creationId xmlns:a16="http://schemas.microsoft.com/office/drawing/2014/main" id="{6827F7D3-B5F3-8E7E-CB21-6953F771044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053775" y="877628"/>
            <a:ext cx="2921065" cy="59660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Who We Are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id="{C786FBDE-E0BE-606D-F03E-54D6DCA002D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261080" y="99104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B3AF5A17-448D-2E38-C0CC-38A68DBBE66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173772" y="273175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CD77391A-4851-299D-04CF-245D507D6C7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59641" y="314235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048F6F55-BDBF-9CFB-70F8-426FD01734F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859641" y="374103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565F17E-897F-CE51-9614-6919C92DC387}"/>
              </a:ext>
            </a:extLst>
          </p:cNvPr>
          <p:cNvSpPr txBox="1"/>
          <p:nvPr userDrawn="1"/>
        </p:nvSpPr>
        <p:spPr>
          <a:xfrm>
            <a:off x="1026940" y="2063449"/>
            <a:ext cx="32300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>
                <a:solidFill>
                  <a:schemeClr val="bg1"/>
                </a:solidFill>
              </a:rPr>
              <a:t>At Delphi Care Solutions, we take pride in our multidisciplinary team and extensive expertise.</a:t>
            </a:r>
          </a:p>
          <a:p>
            <a:endParaRPr lang="en-GB" sz="1600">
              <a:solidFill>
                <a:schemeClr val="bg1"/>
              </a:solidFill>
            </a:endParaRPr>
          </a:p>
          <a:p>
            <a:r>
              <a:rPr lang="en-GB" sz="1600">
                <a:solidFill>
                  <a:schemeClr val="bg1"/>
                </a:solidFill>
              </a:rPr>
              <a:t>With former CQC inspectors, operational managers, and industry specialists, we have the experience to support you across all areas of the health and social care sector.</a:t>
            </a:r>
          </a:p>
        </p:txBody>
      </p:sp>
    </p:spTree>
    <p:extLst>
      <p:ext uri="{BB962C8B-B14F-4D97-AF65-F5344CB8AC3E}">
        <p14:creationId xmlns:p14="http://schemas.microsoft.com/office/powerpoint/2010/main" val="339494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 3 pp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B25656-5509-228D-531F-B7D2DFD429BC}"/>
              </a:ext>
            </a:extLst>
          </p:cNvPr>
          <p:cNvSpPr/>
          <p:nvPr userDrawn="1"/>
        </p:nvSpPr>
        <p:spPr>
          <a:xfrm>
            <a:off x="8182841" y="0"/>
            <a:ext cx="4009160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97889A-EBBA-EBAF-65B8-248134767093}"/>
              </a:ext>
            </a:extLst>
          </p:cNvPr>
          <p:cNvSpPr/>
          <p:nvPr userDrawn="1"/>
        </p:nvSpPr>
        <p:spPr>
          <a:xfrm>
            <a:off x="0" y="0"/>
            <a:ext cx="4012163" cy="6858000"/>
          </a:xfrm>
          <a:prstGeom prst="rect">
            <a:avLst/>
          </a:prstGeom>
          <a:solidFill>
            <a:srgbClr val="2269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98A628D-E4E1-775A-695B-FDA57D575A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52931"/>
            <a:ext cx="1944644" cy="634462"/>
          </a:xfrm>
          <a:prstGeom prst="rect">
            <a:avLst/>
          </a:prstGeom>
        </p:spPr>
      </p:pic>
      <p:sp>
        <p:nvSpPr>
          <p:cNvPr id="25" name="Picture Placeholder 7">
            <a:extLst>
              <a:ext uri="{FF2B5EF4-FFF2-40B4-BE49-F238E27FC236}">
                <a16:creationId xmlns:a16="http://schemas.microsoft.com/office/drawing/2014/main" id="{5FBCF6AE-FF0D-0390-B784-B9D43C0F78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311017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6DE6437A-50D0-2AED-E386-5039CDE358E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223709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7F2227DA-C65D-C980-AB89-7811A9F098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09578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433FF681-6827-A9A9-6CD4-3DF19BFBD46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909578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29" name="Picture Placeholder 7">
            <a:extLst>
              <a:ext uri="{FF2B5EF4-FFF2-40B4-BE49-F238E27FC236}">
                <a16:creationId xmlns:a16="http://schemas.microsoft.com/office/drawing/2014/main" id="{0B8854B6-FF80-DCF5-C7ED-BB4DACFE1BB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179352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30" name="Text Placeholder 19">
            <a:extLst>
              <a:ext uri="{FF2B5EF4-FFF2-40B4-BE49-F238E27FC236}">
                <a16:creationId xmlns:a16="http://schemas.microsoft.com/office/drawing/2014/main" id="{F52AF15B-3B02-04BC-4C4D-2DFCF59B9A3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92044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31" name="Text Placeholder 19">
            <a:extLst>
              <a:ext uri="{FF2B5EF4-FFF2-40B4-BE49-F238E27FC236}">
                <a16:creationId xmlns:a16="http://schemas.microsoft.com/office/drawing/2014/main" id="{1CD11E90-7FA5-A75B-A92F-10C3BC97287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77913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A03BCE2E-7DF0-6230-457B-E1AD98CC0D3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77913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  <p:sp>
        <p:nvSpPr>
          <p:cNvPr id="33" name="Picture Placeholder 7">
            <a:extLst>
              <a:ext uri="{FF2B5EF4-FFF2-40B4-BE49-F238E27FC236}">
                <a16:creationId xmlns:a16="http://schemas.microsoft.com/office/drawing/2014/main" id="{11EEB847-AEDC-414F-9648-08609F75996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9442682" y="1012104"/>
            <a:ext cx="1569966" cy="152216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/>
              <a:t>Headshot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1082D8E2-1E8A-52FF-C65B-026F0C5E9F9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55374" y="2752814"/>
            <a:ext cx="1744582" cy="34471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Your Name</a:t>
            </a:r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2AC1B201-87E4-6ABE-B4EB-3E71334002B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041243" y="3163411"/>
            <a:ext cx="2372844" cy="41177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="1">
                <a:solidFill>
                  <a:srgbClr val="14D5BB"/>
                </a:solidFill>
              </a:defRPr>
            </a:lvl1pPr>
          </a:lstStyle>
          <a:p>
            <a:pPr lvl="0"/>
            <a:r>
              <a:rPr lang="en-GB"/>
              <a:t>Your Job Title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12D83E80-F4EB-8D32-C217-2AD57C4B822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041243" y="3762092"/>
            <a:ext cx="2372844" cy="198795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Bio</a:t>
            </a:r>
          </a:p>
        </p:txBody>
      </p:sp>
    </p:spTree>
    <p:extLst>
      <p:ext uri="{BB962C8B-B14F-4D97-AF65-F5344CB8AC3E}">
        <p14:creationId xmlns:p14="http://schemas.microsoft.com/office/powerpoint/2010/main" val="1977540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1425E46-F547-13BF-8673-F83E471FE31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712474" y="0"/>
            <a:ext cx="4479526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9" name="Picture 8" descr="A white text on a black background">
            <a:extLst>
              <a:ext uri="{FF2B5EF4-FFF2-40B4-BE49-F238E27FC236}">
                <a16:creationId xmlns:a16="http://schemas.microsoft.com/office/drawing/2014/main" id="{3EE76720-1975-59F1-558B-DE2A1A1545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51033" y="5750045"/>
            <a:ext cx="2257778" cy="784152"/>
          </a:xfrm>
          <a:prstGeom prst="rect">
            <a:avLst/>
          </a:prstGeom>
          <a:ln>
            <a:noFill/>
          </a:ln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6C86A72-9D50-AFF6-C3BF-A3F92A19344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3" y="840412"/>
            <a:ext cx="5861050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Title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DF51B4F-C0BD-F0C6-7D9D-B11DD466250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238" y="1555865"/>
            <a:ext cx="58610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Subheading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9B7CAC7-676B-11BB-854E-668FD90CA6C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238" y="2155825"/>
            <a:ext cx="5861050" cy="2067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GB"/>
              <a:t>Body Text Here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24F7731-F54D-A0FD-43E8-D88FE801FA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4238" y="4422775"/>
            <a:ext cx="5861050" cy="1595438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62C42"/>
              </a:buClr>
              <a:buFont typeface="Wingdings" panose="05000000000000000000" pitchFamily="2" charset="2"/>
              <a:buChar char="Ø"/>
              <a:defRPr sz="1600"/>
            </a:lvl1pPr>
          </a:lstStyle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A9C5CA-9CB5-BEA3-F8D4-2E2723254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52931"/>
            <a:ext cx="1944644" cy="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86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Pr>
        <a:solidFill>
          <a:srgbClr val="22696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E9E66-209B-CF57-3F43-447A1026260A}"/>
              </a:ext>
            </a:extLst>
          </p:cNvPr>
          <p:cNvGrpSpPr/>
          <p:nvPr userDrawn="1"/>
        </p:nvGrpSpPr>
        <p:grpSpPr>
          <a:xfrm>
            <a:off x="9392139" y="0"/>
            <a:ext cx="2529992" cy="3023201"/>
            <a:chOff x="9392139" y="0"/>
            <a:chExt cx="2529992" cy="30232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8E0AA1-E5D1-5883-DE57-CAB6E0ACD8C6}"/>
                </a:ext>
              </a:extLst>
            </p:cNvPr>
            <p:cNvSpPr/>
            <p:nvPr userDrawn="1"/>
          </p:nvSpPr>
          <p:spPr>
            <a:xfrm>
              <a:off x="9392142" y="587078"/>
              <a:ext cx="2529989" cy="697116"/>
            </a:xfrm>
            <a:prstGeom prst="rect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81A6294-D975-0BC5-468C-F0CBBCF2C7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92140" y="1453864"/>
              <a:ext cx="2529991" cy="702551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3BCB1A2-4DE2-DB1A-14E4-8BE5E92290D8}"/>
                </a:ext>
              </a:extLst>
            </p:cNvPr>
            <p:cNvSpPr/>
            <p:nvPr userDrawn="1"/>
          </p:nvSpPr>
          <p:spPr>
            <a:xfrm>
              <a:off x="9392142" y="2326085"/>
              <a:ext cx="2529989" cy="697116"/>
            </a:xfrm>
            <a:prstGeom prst="rect">
              <a:avLst/>
            </a:prstGeom>
            <a:blipFill dpi="0" rotWithShape="1">
              <a:blip r:embed="rId2">
                <a:alphaModFix amt="50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2596273-BA2E-693B-3881-365F9C601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587"/>
            <a:stretch/>
          </p:blipFill>
          <p:spPr>
            <a:xfrm>
              <a:off x="9392139" y="0"/>
              <a:ext cx="2529989" cy="417408"/>
            </a:xfrm>
            <a:prstGeom prst="rect">
              <a:avLst/>
            </a:prstGeom>
          </p:spPr>
        </p:pic>
      </p:grpSp>
      <p:sp>
        <p:nvSpPr>
          <p:cNvPr id="5" name="Media Placeholder 4">
            <a:extLst>
              <a:ext uri="{FF2B5EF4-FFF2-40B4-BE49-F238E27FC236}">
                <a16:creationId xmlns:a16="http://schemas.microsoft.com/office/drawing/2014/main" id="{1610ACB8-B192-A310-87A5-770CFB2E4E71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970997" y="1284194"/>
            <a:ext cx="8250006" cy="4404837"/>
          </a:xfrm>
          <a:prstGeom prst="rect">
            <a:avLst/>
          </a:prstGeom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Video</a:t>
            </a:r>
          </a:p>
        </p:txBody>
      </p:sp>
      <p:sp>
        <p:nvSpPr>
          <p:cNvPr id="2" name="Text Placeholder 16">
            <a:extLst>
              <a:ext uri="{FF2B5EF4-FFF2-40B4-BE49-F238E27FC236}">
                <a16:creationId xmlns:a16="http://schemas.microsoft.com/office/drawing/2014/main" id="{7A723778-C326-FC2A-08FD-BD628C371E2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758" y="533682"/>
            <a:ext cx="586105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Name / Description of Video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00B2C6-A98C-0F1F-1325-4AE5148148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88" y="5952931"/>
            <a:ext cx="1944644" cy="63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868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BCF8158F-A749-6F96-2CFB-A92239DCF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2" y="840412"/>
            <a:ext cx="10710248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pPr lvl="0"/>
            <a:r>
              <a:rPr lang="en-GB"/>
              <a:t>Table Header</a:t>
            </a:r>
          </a:p>
        </p:txBody>
      </p:sp>
      <p:sp>
        <p:nvSpPr>
          <p:cNvPr id="5" name="Text Placeholder 16">
            <a:extLst>
              <a:ext uri="{FF2B5EF4-FFF2-40B4-BE49-F238E27FC236}">
                <a16:creationId xmlns:a16="http://schemas.microsoft.com/office/drawing/2014/main" id="{A3203EB8-D3A8-CE0B-6B39-16FD7370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2" y="1597275"/>
            <a:ext cx="10710247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>
                <a:solidFill>
                  <a:srgbClr val="262C42"/>
                </a:solidFill>
              </a:defRPr>
            </a:lvl1pPr>
          </a:lstStyle>
          <a:p>
            <a:pPr lvl="0"/>
            <a:r>
              <a:rPr lang="en-GB"/>
              <a:t>Name / Description of table</a:t>
            </a:r>
          </a:p>
        </p:txBody>
      </p:sp>
      <p:sp>
        <p:nvSpPr>
          <p:cNvPr id="7" name="Table Placeholder 6">
            <a:extLst>
              <a:ext uri="{FF2B5EF4-FFF2-40B4-BE49-F238E27FC236}">
                <a16:creationId xmlns:a16="http://schemas.microsoft.com/office/drawing/2014/main" id="{B53D620B-6A2E-0F74-AA89-EFEC66CB65C7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1984057" y="2233474"/>
            <a:ext cx="9611041" cy="33845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292133-4408-033F-C324-1529A49F5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84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17499278-4903-29C8-3F61-6D7993230CE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4852" y="840412"/>
            <a:ext cx="10749935" cy="5111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>
                <a:solidFill>
                  <a:srgbClr val="22696F"/>
                </a:solidFill>
              </a:defRPr>
            </a:lvl1pPr>
          </a:lstStyle>
          <a:p>
            <a:r>
              <a:rPr lang="en-GB"/>
              <a:t>Title Header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C7805B7-F3F0-6F2F-A3DC-354580323D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84853" y="1597275"/>
            <a:ext cx="5466520" cy="4000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1"/>
            </a:lvl1pPr>
          </a:lstStyle>
          <a:p>
            <a:r>
              <a:rPr lang="en-GB" dirty="0"/>
              <a:t>Subheading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83734E2-2F8C-DE61-6035-23E31B5732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84238" y="2286000"/>
            <a:ext cx="3438380" cy="2574925"/>
          </a:xfrm>
          <a:prstGeom prst="rect">
            <a:avLst/>
          </a:prstGeom>
        </p:spPr>
        <p:txBody>
          <a:bodyPr/>
          <a:lstStyle>
            <a:lvl1pPr marL="285750" indent="-285750">
              <a:buClr>
                <a:srgbClr val="262C42"/>
              </a:buClr>
              <a:buFont typeface="Wingdings" panose="05000000000000000000" pitchFamily="2" charset="2"/>
              <a:buChar char="Ø"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Body Text Body Text Body Text Body Text Body Text Body Text Body Text Body Text Body Text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 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r>
              <a:rPr lang="en-GB"/>
              <a:t>Point</a:t>
            </a:r>
          </a:p>
          <a:p>
            <a:pPr lvl="0"/>
            <a:endParaRPr lang="en-GB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B9E93EBE-D61B-2AAD-E740-CCB09817173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745903" y="1587699"/>
            <a:ext cx="4888885" cy="39483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ECCC53-E5D5-3B63-3F30-5FE2C8221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0330" y="6027869"/>
            <a:ext cx="1882824" cy="60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12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4894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82" r:id="rId3"/>
    <p:sldLayoutId id="2147483667" r:id="rId4"/>
    <p:sldLayoutId id="2147483681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94" r:id="rId11"/>
    <p:sldLayoutId id="2147483664" r:id="rId12"/>
    <p:sldLayoutId id="2147483683" r:id="rId13"/>
    <p:sldLayoutId id="2147483684" r:id="rId14"/>
    <p:sldLayoutId id="2147483685" r:id="rId15"/>
    <p:sldLayoutId id="2147483687" r:id="rId16"/>
    <p:sldLayoutId id="2147483688" r:id="rId17"/>
    <p:sldLayoutId id="2147483689" r:id="rId18"/>
    <p:sldLayoutId id="2147483690" r:id="rId19"/>
    <p:sldLayoutId id="2147483691" r:id="rId20"/>
    <p:sldLayoutId id="2147483692" r:id="rId21"/>
    <p:sldLayoutId id="2147483693" r:id="rId22"/>
    <p:sldLayoutId id="2147483702" r:id="rId23"/>
    <p:sldLayoutId id="2147483695" r:id="rId24"/>
    <p:sldLayoutId id="2147483696" r:id="rId25"/>
    <p:sldLayoutId id="2147483703" r:id="rId26"/>
    <p:sldLayoutId id="2147483697" r:id="rId27"/>
    <p:sldLayoutId id="2147483698" r:id="rId28"/>
    <p:sldLayoutId id="2147483699" r:id="rId29"/>
    <p:sldLayoutId id="214748370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ngland.nhs.uk/ourwork/part-rel/transformation-fund/better-care-fund/grants-and-funding/?utm_source=chatgpt.c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killsforcare.org.uk/Adult-Social-Care-Workforce-Data/Adult-Social-Care-Workforce-Data-Set/Adult-Social-Care-Workforce-Data-Set.aspx" TargetMode="External"/><Relationship Id="rId2" Type="http://schemas.openxmlformats.org/officeDocument/2006/relationships/hyperlink" Target="https://www.skillsforcare.org.uk/Funding/Learning-and-development-funding-for-adult-social-care.aspx" TargetMode="Externa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reetwell.co.uk/" TargetMode="Externa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r.ac.uk/news/nihr-launches-ps25-million-funding-decarbonise-health-and-social-care-system?utm_source=chatgpt.com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A6AAB-D4DE-32CA-F9EF-280A86A7BC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WordVisi_MSFontService"/>
              </a:rPr>
              <a:t>Navigating NI Price Hikes</a:t>
            </a:r>
            <a:endParaRPr lang="en-GB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28F797-0E5E-3675-B764-D467770CC3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i="0" dirty="0">
                <a:effectLst/>
                <a:latin typeface="WordVisi_MSFontService"/>
              </a:rPr>
              <a:t>Practical Cost-Saving Solutions for Care Providers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618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09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043B14-8FDE-1B6B-AE79-0A65B415751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Our partners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6EB3DD9-2D17-CB59-DD99-F013F32744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We have a network of partners in all many areas to support you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5E5F815-7414-EFEE-0DCF-D2AE57B7704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We can support you with:</a:t>
            </a:r>
          </a:p>
          <a:p>
            <a:r>
              <a:rPr lang="en-GB" dirty="0"/>
              <a:t>Tax and VAT advice</a:t>
            </a:r>
          </a:p>
          <a:p>
            <a:r>
              <a:rPr lang="en-GB" dirty="0"/>
              <a:t>Accountancy</a:t>
            </a:r>
          </a:p>
          <a:p>
            <a:r>
              <a:rPr lang="en-GB" dirty="0"/>
              <a:t>Brokerage</a:t>
            </a:r>
          </a:p>
          <a:p>
            <a:r>
              <a:rPr lang="en-GB" dirty="0"/>
              <a:t>Legal advice</a:t>
            </a:r>
          </a:p>
          <a:p>
            <a:r>
              <a:rPr lang="en-GB" dirty="0"/>
              <a:t>HR support</a:t>
            </a:r>
          </a:p>
          <a:p>
            <a:r>
              <a:rPr lang="en-GB" dirty="0"/>
              <a:t>Investment and financing</a:t>
            </a:r>
          </a:p>
          <a:p>
            <a:r>
              <a:rPr lang="en-GB" dirty="0"/>
              <a:t>Surveying and real estate </a:t>
            </a:r>
          </a:p>
          <a:p>
            <a:r>
              <a:rPr lang="en-GB" dirty="0"/>
              <a:t>Growth and exits</a:t>
            </a:r>
          </a:p>
        </p:txBody>
      </p:sp>
    </p:spTree>
    <p:extLst>
      <p:ext uri="{BB962C8B-B14F-4D97-AF65-F5344CB8AC3E}">
        <p14:creationId xmlns:p14="http://schemas.microsoft.com/office/powerpoint/2010/main" val="181074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2A29C-F13F-833B-DBC1-670C441A0F6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" name="Picture Placeholder 9" descr="A person taking a selfie&#10;&#10;AI-generated content may be incorrect.">
            <a:extLst>
              <a:ext uri="{FF2B5EF4-FFF2-40B4-BE49-F238E27FC236}">
                <a16:creationId xmlns:a16="http://schemas.microsoft.com/office/drawing/2014/main" id="{8DA3E09A-2141-9149-E911-9E1AEF83012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" b="1540"/>
          <a:stretch>
            <a:fillRect/>
          </a:stretch>
        </p:blipFill>
        <p:spPr/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F05689-3D09-DC05-F6AD-B7C79134F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538F26-DF94-BC8C-8136-57A64578A4C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75117" y="5046667"/>
            <a:ext cx="2832273" cy="337640"/>
          </a:xfrm>
        </p:spPr>
        <p:txBody>
          <a:bodyPr lIns="91440" tIns="45720" rIns="91440" bIns="45720" anchor="t"/>
          <a:lstStyle/>
          <a:p>
            <a:r>
              <a:rPr lang="en-GB" dirty="0" err="1">
                <a:ea typeface="Calibri"/>
                <a:cs typeface="Calibri"/>
              </a:rPr>
              <a:t>smccormack@delphi.care</a:t>
            </a:r>
            <a:endParaRPr lang="en-GB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E78D-E3DF-27A0-0EAF-96ECC5EBB7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lIns="91440" tIns="45720" rIns="91440" bIns="45720" anchor="t"/>
          <a:lstStyle/>
          <a:p>
            <a:r>
              <a:rPr lang="en-GB" b="1" dirty="0">
                <a:ea typeface="Calibri"/>
                <a:cs typeface="Calibri"/>
              </a:rPr>
              <a:t>Sarah McCormack</a:t>
            </a:r>
            <a:endParaRPr lang="en-GB" b="1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8363CA-D737-7856-89E2-EE815C3D9C4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lIns="91440" tIns="45720" rIns="91440" bIns="45720" anchor="t"/>
          <a:lstStyle/>
          <a:p>
            <a:r>
              <a:rPr lang="en-GB" dirty="0">
                <a:ea typeface="Calibri"/>
                <a:cs typeface="Calibri"/>
              </a:rPr>
              <a:t>Business Development Manager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431897-0FB1-3594-F0FA-90A4E4E8E686}"/>
              </a:ext>
            </a:extLst>
          </p:cNvPr>
          <p:cNvSpPr/>
          <p:nvPr/>
        </p:nvSpPr>
        <p:spPr>
          <a:xfrm>
            <a:off x="1557867" y="5465233"/>
            <a:ext cx="342900" cy="4360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73595D6-68F9-7AB4-4EED-C8DD80D3226A}"/>
              </a:ext>
            </a:extLst>
          </p:cNvPr>
          <p:cNvSpPr/>
          <p:nvPr/>
        </p:nvSpPr>
        <p:spPr>
          <a:xfrm>
            <a:off x="7971120" y="1946227"/>
            <a:ext cx="1979330" cy="2711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10BB155-B549-E94C-9A1B-632C1ED5D4E5}"/>
              </a:ext>
            </a:extLst>
          </p:cNvPr>
          <p:cNvSpPr/>
          <p:nvPr/>
        </p:nvSpPr>
        <p:spPr>
          <a:xfrm>
            <a:off x="5105184" y="1835831"/>
            <a:ext cx="2268788" cy="3210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10C2A46-A34A-687B-3739-499DD3793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8380" y="3024560"/>
            <a:ext cx="1835244" cy="1835244"/>
          </a:xfrm>
          <a:prstGeom prst="rect">
            <a:avLst/>
          </a:prstGeom>
        </p:spPr>
      </p:pic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3C9DCB26-14DE-ED49-667C-2E596741EED0}"/>
              </a:ext>
            </a:extLst>
          </p:cNvPr>
          <p:cNvSpPr txBox="1">
            <a:spLocks/>
          </p:cNvSpPr>
          <p:nvPr/>
        </p:nvSpPr>
        <p:spPr>
          <a:xfrm>
            <a:off x="6608292" y="1983992"/>
            <a:ext cx="2725655" cy="478300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kern="1200">
                <a:solidFill>
                  <a:srgbClr val="22696F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ea typeface="Calibri"/>
                <a:cs typeface="Calibri"/>
              </a:rPr>
              <a:t>Book a meeting with me using the QR code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057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9FC41FD-7607-AF93-7252-91D326A261C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GB" dirty="0"/>
              <a:t>Delphi Care Solutions 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667FB675-244A-4432-631A-C603BD880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4392" y="732047"/>
            <a:ext cx="6288832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The Current </a:t>
            </a:r>
            <a:r>
              <a:rPr lang="en-US" altLang="en-US" sz="1400" b="1" dirty="0">
                <a:latin typeface="Arial" panose="020B0604020202020204" pitchFamily="34" charset="0"/>
              </a:rPr>
              <a:t>P</a:t>
            </a: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icture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sz="1400" b="1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Rising Employer Costs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From April 2025, employer National Insurance contributions have risen from 13.8% to 15%, and the threshold for contributions will be lowered, substantially increasing payroll costs for care homes.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Massive Financial Burden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 combined impact of the NI increase and National Living Wage rise will cost independent adult social care providers in England approximately £2.8 billion in 2025–26, with £940 million due to the NI hike alone.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Insufficient Government Support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The government’s pledged £600 million funding increase covers only about a third of the expected added costs, leaving a significant shortfall.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Risk of Closures and Sector Instability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Sector leaders warn that the combined financial pressures could push many care homes into deficit or closure.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Need for Expert Support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Advisory firms like Delphi Care Solutions are offering critical support, helping care homes with financial planning, compliance with regulatory frameworks, and cost-efficiency strategies to survive these pressures.</a:t>
            </a:r>
          </a:p>
        </p:txBody>
      </p:sp>
    </p:spTree>
    <p:extLst>
      <p:ext uri="{BB962C8B-B14F-4D97-AF65-F5344CB8AC3E}">
        <p14:creationId xmlns:p14="http://schemas.microsoft.com/office/powerpoint/2010/main" val="4237459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7C6901-CDDB-BD67-82E6-F2F3A466D77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b="1" dirty="0"/>
              <a:t>Organisational reviews – The Right people in the right places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ighlight>
                  <a:srgbClr val="FFFF00"/>
                </a:highlight>
              </a:rPr>
              <a:t>Staff dependency tools – see our free tools for a template.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Dual Roles.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Fee reviews.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Capacity Tracker.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Don’t be Alone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Be involved – Care Associations, partner with other providers.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Join Skills for Care – reclaim training costs.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1DE72C-41E7-085C-128B-CEC80762828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Solutions</a:t>
            </a:r>
          </a:p>
        </p:txBody>
      </p:sp>
    </p:spTree>
    <p:extLst>
      <p:ext uri="{BB962C8B-B14F-4D97-AF65-F5344CB8AC3E}">
        <p14:creationId xmlns:p14="http://schemas.microsoft.com/office/powerpoint/2010/main" val="438466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335A83-C641-97F3-96E4-D8CA4AD965F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3700" y="1007662"/>
            <a:ext cx="6906707" cy="4381500"/>
          </a:xfrm>
        </p:spPr>
        <p:txBody>
          <a:bodyPr lIns="91440" tIns="45720" rIns="91440" bIns="45720" anchor="t"/>
          <a:lstStyle/>
          <a:p>
            <a:r>
              <a:rPr lang="en-GB" sz="2000" b="1" dirty="0"/>
              <a:t>LA and ICB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>
                <a:highlight>
                  <a:srgbClr val="FFFF00"/>
                </a:highlight>
              </a:rPr>
              <a:t>See our tools for LA Letter template.</a:t>
            </a:r>
            <a:endParaRPr lang="en-GB" sz="2000" b="1" dirty="0"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Research your council reserves.</a:t>
            </a:r>
          </a:p>
          <a:p>
            <a:pPr>
              <a:buNone/>
            </a:pPr>
            <a:r>
              <a:rPr lang="en-GB" sz="2000" dirty="0"/>
              <a:t>Are there local grants and levies available?</a:t>
            </a:r>
            <a:endParaRPr lang="en-GB" sz="2000" b="1" dirty="0"/>
          </a:p>
          <a:p>
            <a:pPr>
              <a:buNone/>
            </a:pPr>
            <a:endParaRPr lang="en-GB" sz="1000" b="1" dirty="0"/>
          </a:p>
          <a:p>
            <a:pPr>
              <a:buNone/>
            </a:pPr>
            <a:r>
              <a:rPr lang="en-GB" b="1" dirty="0"/>
              <a:t>Better Care Fund (BCF)</a:t>
            </a:r>
            <a:endParaRPr lang="en-GB" b="1" dirty="0">
              <a:ea typeface="Calibri"/>
              <a:cs typeface="Calibri"/>
            </a:endParaRPr>
          </a:p>
          <a:p>
            <a:pPr>
              <a:buNone/>
            </a:pPr>
            <a:r>
              <a:rPr lang="en-GB" dirty="0"/>
              <a:t>The BCF is a joint initiative between the NHS and local authorities to integrate health, housing, and social care services. For 2025–2026, the fund includes:</a:t>
            </a:r>
            <a:endParaRPr lang="en-GB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£5.614 billion from the NHS.</a:t>
            </a:r>
            <a:endParaRPr lang="en-GB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£2.64 billion from local authorities.</a:t>
            </a:r>
            <a:endParaRPr lang="en-GB" dirty="0">
              <a:ea typeface="Calibri"/>
              <a:cs typeface="Calibri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£711 million for the Disabled Facilities Grant​.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This funding supports initiatives like hospital discharge planning, home adaptations, and community-based care. </a:t>
            </a:r>
            <a:r>
              <a:rPr lang="en-GB" dirty="0">
                <a:hlinkClick r:id="rId2"/>
              </a:rPr>
              <a:t>NHS England</a:t>
            </a:r>
            <a:endParaRPr lang="en-GB" dirty="0"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426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705DCA2-3EB0-87CA-71FB-F500A39793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2321" y="1021837"/>
            <a:ext cx="6966453" cy="4381500"/>
          </a:xfrm>
        </p:spPr>
        <p:txBody>
          <a:bodyPr/>
          <a:lstStyle/>
          <a:p>
            <a:r>
              <a:rPr lang="en-GB" b="1" dirty="0"/>
              <a:t>Training</a:t>
            </a:r>
            <a:r>
              <a:rPr lang="en-GB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Are there free training resources available to reduce costs?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Can</a:t>
            </a:r>
            <a:r>
              <a:rPr lang="en-GB" dirty="0"/>
              <a:t> you join forces with other local providers for specialist training?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If you’re not already, think about train the trainer programmes</a:t>
            </a:r>
            <a:endParaRPr lang="en-GB" sz="2000" dirty="0"/>
          </a:p>
          <a:p>
            <a:endParaRPr lang="en-GB" sz="2000" dirty="0"/>
          </a:p>
          <a:p>
            <a:r>
              <a:rPr lang="en-GB" sz="2000" b="1" dirty="0"/>
              <a:t>Staff Retention and Recruitment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hlinkClick r:id="rId2"/>
              </a:rPr>
              <a:t>Learning and Development funding- Dept. H &amp; SC </a:t>
            </a:r>
            <a:r>
              <a:rPr lang="en-GB" sz="2000" dirty="0"/>
              <a:t>– </a:t>
            </a:r>
          </a:p>
          <a:p>
            <a:pPr marL="0" indent="0">
              <a:buNone/>
            </a:pPr>
            <a:r>
              <a:rPr lang="en-GB" dirty="0"/>
              <a:t>u</a:t>
            </a:r>
            <a:r>
              <a:rPr lang="en-GB" sz="2000" dirty="0"/>
              <a:t>p-to-date account </a:t>
            </a:r>
            <a:r>
              <a:rPr lang="en-GB" sz="2000" dirty="0">
                <a:hlinkClick r:id="rId3"/>
              </a:rPr>
              <a:t>Adult Social Care Workforce Data Set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Review those that are above minimum wage.</a:t>
            </a: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Flexible working.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Positive </a:t>
            </a:r>
            <a:r>
              <a:rPr lang="en-GB" dirty="0"/>
              <a:t>c</a:t>
            </a:r>
            <a:r>
              <a:rPr lang="en-GB" sz="2000" dirty="0"/>
              <a:t>ulture.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Reduce agency </a:t>
            </a:r>
            <a:r>
              <a:rPr lang="en-GB" dirty="0"/>
              <a:t>d</a:t>
            </a:r>
            <a:r>
              <a:rPr lang="en-GB" sz="2000" dirty="0"/>
              <a:t>ependency.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Implement digital rota management software.</a:t>
            </a:r>
          </a:p>
          <a:p>
            <a:endParaRPr lang="en-GB" sz="2000" dirty="0"/>
          </a:p>
          <a:p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AF94BC4-7570-B327-C15B-01A3BDEAC2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0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72A1EA0-F7E8-D0E0-A105-448B22DC06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2410" y="1014513"/>
            <a:ext cx="6494463" cy="4381500"/>
          </a:xfrm>
        </p:spPr>
        <p:txBody>
          <a:bodyPr lIns="91440" tIns="45720" rIns="91440" bIns="45720" anchor="t"/>
          <a:lstStyle/>
          <a:p>
            <a:r>
              <a:rPr lang="en-GB" sz="2000" b="1" dirty="0"/>
              <a:t>National Insurance Relief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Check eligibility for employment cost relief (such as the employment allowance).</a:t>
            </a:r>
          </a:p>
          <a:p>
            <a:pPr marL="0" indent="0">
              <a:buNone/>
            </a:pPr>
            <a:endParaRPr lang="en-GB" sz="2000" dirty="0"/>
          </a:p>
          <a:p>
            <a:r>
              <a:rPr lang="en-GB" sz="2000" b="1" dirty="0"/>
              <a:t>Compliance and Risk Reduction</a:t>
            </a:r>
            <a:endParaRPr lang="en-GB" sz="2000" b="1" dirty="0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Ensure home meets regulatory requirements – avoid costly fines, interventions.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Review cost of an </a:t>
            </a:r>
            <a:r>
              <a:rPr lang="en-GB" dirty="0"/>
              <a:t>i</a:t>
            </a:r>
            <a:r>
              <a:rPr lang="en-GB" sz="2000" dirty="0"/>
              <a:t>nternal </a:t>
            </a:r>
            <a:r>
              <a:rPr lang="en-GB" dirty="0"/>
              <a:t>c</a:t>
            </a:r>
            <a:r>
              <a:rPr lang="en-GB" sz="2000" dirty="0"/>
              <a:t>ompliance team’s </a:t>
            </a:r>
            <a:r>
              <a:rPr lang="en-GB" dirty="0"/>
              <a:t>vs</a:t>
            </a:r>
            <a:r>
              <a:rPr lang="en-GB" sz="2000" dirty="0"/>
              <a:t> Care Consultancy – your compliance partner. This can often be more cost effective with access to a larger pool of experts.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878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A90D8-43B0-03C8-E405-90252154E8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62323" y="1017565"/>
            <a:ext cx="6494463" cy="4381500"/>
          </a:xfrm>
        </p:spPr>
        <p:txBody>
          <a:bodyPr>
            <a:normAutofit/>
          </a:bodyPr>
          <a:lstStyle/>
          <a:p>
            <a:r>
              <a:rPr lang="en-GB" b="1" dirty="0"/>
              <a:t>Looking at costs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Purchasing Solutions such as </a:t>
            </a:r>
            <a:r>
              <a:rPr lang="en-GB" dirty="0" err="1">
                <a:hlinkClick r:id="rId2"/>
              </a:rPr>
              <a:t>Greetwell</a:t>
            </a:r>
            <a:r>
              <a:rPr lang="en-GB" dirty="0">
                <a:hlinkClick r:id="rId2"/>
              </a:rPr>
              <a:t>-</a:t>
            </a:r>
            <a:r>
              <a:rPr lang="en-GB" dirty="0"/>
              <a:t> </a:t>
            </a:r>
            <a:r>
              <a:rPr lang="en-GB" b="0" i="0" dirty="0">
                <a:effectLst/>
              </a:rPr>
              <a:t>cost comparison service and conduct a thorough review of existing supply chains, identifying opportunities for potential savings. completely free, with no contracts or fees.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0" i="0" dirty="0">
                <a:effectLst/>
              </a:rPr>
              <a:t>Get in touch to find out more about our brokerage partners who can explore things like energy and other recurring costs.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Invest in Technology - streamline processes </a:t>
            </a:r>
            <a:r>
              <a:rPr lang="en-GB" b="0" i="0" dirty="0">
                <a:effectLst/>
              </a:rPr>
              <a:t> </a:t>
            </a:r>
            <a:endParaRPr lang="en-GB" dirty="0"/>
          </a:p>
          <a:p>
            <a:endParaRPr lang="en-GB" dirty="0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C65825EF-A7BE-D8E1-0708-87B4CED4E2A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35703" y="6050423"/>
            <a:ext cx="1759746" cy="545516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329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9FAD9F-8276-A198-5F11-AA1F1E0A06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8096D41-F704-9D3D-3D8C-AD5F53D000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08" y="1793816"/>
            <a:ext cx="6382721" cy="4381500"/>
          </a:xfrm>
        </p:spPr>
        <p:txBody>
          <a:bodyPr/>
          <a:lstStyle/>
          <a:p>
            <a:r>
              <a:rPr lang="en-GB" dirty="0">
                <a:highlight>
                  <a:srgbClr val="FFFF00"/>
                </a:highlight>
                <a:latin typeface="Aptos" panose="020B0004020202020204" pitchFamily="34" charset="0"/>
              </a:rPr>
              <a:t>ESG Audit – see our free tools for a template.</a:t>
            </a:r>
          </a:p>
          <a:p>
            <a:pPr marL="0" indent="0">
              <a:buNone/>
            </a:pPr>
            <a:endParaRPr lang="en-GB" dirty="0">
              <a:highlight>
                <a:srgbClr val="FFFF00"/>
              </a:highlight>
              <a:latin typeface="Aptos" panose="020B0004020202020204" pitchFamily="34" charset="0"/>
            </a:endParaRPr>
          </a:p>
          <a:p>
            <a:pPr>
              <a:buNone/>
            </a:pPr>
            <a:r>
              <a:rPr lang="en-GB" b="1" dirty="0"/>
              <a:t>NIHR Net Zero Health and Social Care Research Funding</a:t>
            </a:r>
          </a:p>
          <a:p>
            <a:pPr marL="0" indent="0">
              <a:buNone/>
            </a:pPr>
            <a:r>
              <a:rPr lang="en-GB" dirty="0"/>
              <a:t>The National Institute for Health and Care Research (NIHR) has launched a £25 million funding initiative to support research aimed at decarbonising the health and social care system. This annual funding opportunity encourages collaborative research projects focusing on: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Low-carbon interventions.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Waste reduction strategies.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Sustainable alternatives to single-use products.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Workforce training for sustainable practices​, </a:t>
            </a:r>
            <a:r>
              <a:rPr lang="en-GB" dirty="0">
                <a:hlinkClick r:id="rId2"/>
              </a:rPr>
              <a:t>NIHR</a:t>
            </a:r>
            <a:r>
              <a:rPr lang="en-GB" dirty="0"/>
              <a:t> – </a:t>
            </a:r>
            <a:r>
              <a:rPr lang="en-GB" b="1" dirty="0"/>
              <a:t>Opens Again June 2025-August 2025.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AF888-AA55-B3CA-6C17-4CE66881BE9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35268" y="914399"/>
            <a:ext cx="4479277" cy="596608"/>
          </a:xfrm>
        </p:spPr>
        <p:txBody>
          <a:bodyPr/>
          <a:lstStyle/>
          <a:p>
            <a:r>
              <a:rPr lang="en-GB" dirty="0"/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6867836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ADB958-9EDD-FFFE-8E2C-3706DAD63C2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85517" y="1081042"/>
            <a:ext cx="6382721" cy="4381500"/>
          </a:xfrm>
        </p:spPr>
        <p:txBody>
          <a:bodyPr/>
          <a:lstStyle/>
          <a:p>
            <a:r>
              <a:rPr lang="en-US" altLang="en-US" b="1" dirty="0"/>
              <a:t>Join or Lead Research Projects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/>
              <a:t>Partner with universities or research teams to test sustainable practices.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b="1" dirty="0"/>
              <a:t>Pilot Sustainability Innovations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/>
              <a:t>Trial greener equipment, reusable PPE, or low-energy systems within your service.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b="1" dirty="0"/>
              <a:t>Staff Training and Engagement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/>
              <a:t>Fund training for care staff on eco-friendly practices and resource efficiency.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b="1" dirty="0"/>
              <a:t>Boost Regulatory and Tendering Profile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/>
              <a:t>Align with the government Net Zero goals to improve your appeal in inspections and contracts.</a:t>
            </a:r>
          </a:p>
          <a:p>
            <a:pPr eaLnBrk="0" fontAlgn="base" hangingPunc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altLang="en-US" b="1" dirty="0"/>
              <a:t>Strengthen Strategic Partnerships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dirty="0"/>
              <a:t>Build networks with local authorities, ICSs, and research bodies for future funding and collaboration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  <a:p>
            <a:pPr>
              <a:buFont typeface="Arial" panose="020B0604020202020204" pitchFamily="34" charset="0"/>
              <a:buChar char="•"/>
            </a:pP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2340097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inar to date" id="{9029B8A7-84BB-4928-A620-05BC0C74D7D3}" vid="{9D64FC4D-7CB0-4CB9-8DAC-7CC5A82C8D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87f156-0057-4db1-a3e5-d393788182f7">
      <Terms xmlns="http://schemas.microsoft.com/office/infopath/2007/PartnerControls"/>
    </lcf76f155ced4ddcb4097134ff3c332f>
    <TaxCatchAll xmlns="d38dd68c-a20d-46d1-b192-9bb05fd44a0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F28E6DA01794243BF1DF51D6BC54593" ma:contentTypeVersion="14" ma:contentTypeDescription="Create a new document." ma:contentTypeScope="" ma:versionID="82fc6f895bdbbb47ebd184a5cf27be9e">
  <xsd:schema xmlns:xsd="http://www.w3.org/2001/XMLSchema" xmlns:xs="http://www.w3.org/2001/XMLSchema" xmlns:p="http://schemas.microsoft.com/office/2006/metadata/properties" xmlns:ns2="e887f156-0057-4db1-a3e5-d393788182f7" xmlns:ns3="d38dd68c-a20d-46d1-b192-9bb05fd44a00" targetNamespace="http://schemas.microsoft.com/office/2006/metadata/properties" ma:root="true" ma:fieldsID="3c6dd54eee06bb22aee7d2874f11c3ee" ns2:_="" ns3:_="">
    <xsd:import namespace="e887f156-0057-4db1-a3e5-d393788182f7"/>
    <xsd:import namespace="d38dd68c-a20d-46d1-b192-9bb05fd44a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87f156-0057-4db1-a3e5-d393788182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9c16e9a4-dfad-4ce9-9dcc-a447eea156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8dd68c-a20d-46d1-b192-9bb05fd44a00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a6388c3-f05e-486e-bdc0-f76e4a4f0143}" ma:internalName="TaxCatchAll" ma:showField="CatchAllData" ma:web="d38dd68c-a20d-46d1-b192-9bb05fd44a0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C4D9A4-9801-4720-A260-202A3A1932B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e887f156-0057-4db1-a3e5-d393788182f7"/>
    <ds:schemaRef ds:uri="http://www.w3.org/XML/1998/namespace"/>
    <ds:schemaRef ds:uri="http://schemas.openxmlformats.org/package/2006/metadata/core-properties"/>
    <ds:schemaRef ds:uri="d38dd68c-a20d-46d1-b192-9bb05fd44a00"/>
  </ds:schemaRefs>
</ds:datastoreItem>
</file>

<file path=customXml/itemProps2.xml><?xml version="1.0" encoding="utf-8"?>
<ds:datastoreItem xmlns:ds="http://schemas.openxmlformats.org/officeDocument/2006/customXml" ds:itemID="{3DA1C578-77BE-47B5-BF4B-4C30341671C2}">
  <ds:schemaRefs>
    <ds:schemaRef ds:uri="d38dd68c-a20d-46d1-b192-9bb05fd44a00"/>
    <ds:schemaRef ds:uri="e887f156-0057-4db1-a3e5-d393788182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38BD82D-CA94-4B27-9EE5-4AE5BF8B504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Webinar to date</Template>
  <TotalTime>100</TotalTime>
  <Words>795</Words>
  <Application>Microsoft Office PowerPoint</Application>
  <PresentationFormat>Widescreen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Arial</vt:lpstr>
      <vt:lpstr>Calibri</vt:lpstr>
      <vt:lpstr>Wingdings</vt:lpstr>
      <vt:lpstr>WordVisi_MSFontService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McCormack</dc:creator>
  <cp:lastModifiedBy>Kay Mumford</cp:lastModifiedBy>
  <cp:revision>29</cp:revision>
  <dcterms:created xsi:type="dcterms:W3CDTF">2025-04-29T11:14:34Z</dcterms:created>
  <dcterms:modified xsi:type="dcterms:W3CDTF">2025-05-02T15:38:23Z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0x0101007F28E6DA01794243BF1DF51D6BC54593</vt:lpwstr>
  </property>
  <property fmtid="{D5CDD505-2E9C-101B-9397-08002B2CF9AE}" pid="3" name="MediaServiceImageTags">
    <vt:lpwstr/>
  </property>
</Properties>
</file>